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256" r:id="rId2"/>
    <p:sldId id="257" r:id="rId3"/>
    <p:sldId id="325" r:id="rId4"/>
    <p:sldId id="432" r:id="rId5"/>
    <p:sldId id="369" r:id="rId6"/>
    <p:sldId id="433" r:id="rId7"/>
    <p:sldId id="434" r:id="rId8"/>
    <p:sldId id="435" r:id="rId9"/>
    <p:sldId id="440" r:id="rId10"/>
    <p:sldId id="436" r:id="rId11"/>
    <p:sldId id="441" r:id="rId12"/>
    <p:sldId id="437" r:id="rId13"/>
    <p:sldId id="438" r:id="rId14"/>
    <p:sldId id="439" r:id="rId15"/>
    <p:sldId id="442" r:id="rId16"/>
    <p:sldId id="443" r:id="rId17"/>
    <p:sldId id="444" r:id="rId18"/>
    <p:sldId id="445" r:id="rId19"/>
    <p:sldId id="267" r:id="rId20"/>
    <p:sldId id="446" r:id="rId21"/>
    <p:sldId id="326" r:id="rId22"/>
    <p:sldId id="375" r:id="rId23"/>
    <p:sldId id="447" r:id="rId24"/>
    <p:sldId id="448" r:id="rId25"/>
    <p:sldId id="449" r:id="rId26"/>
    <p:sldId id="386" r:id="rId27"/>
    <p:sldId id="450" r:id="rId28"/>
    <p:sldId id="376" r:id="rId29"/>
    <p:sldId id="451" r:id="rId30"/>
    <p:sldId id="452" r:id="rId31"/>
    <p:sldId id="379" r:id="rId32"/>
    <p:sldId id="453" r:id="rId33"/>
    <p:sldId id="454" r:id="rId34"/>
    <p:sldId id="455" r:id="rId35"/>
    <p:sldId id="456" r:id="rId36"/>
    <p:sldId id="457" r:id="rId37"/>
    <p:sldId id="458" r:id="rId38"/>
    <p:sldId id="459" r:id="rId39"/>
    <p:sldId id="460" r:id="rId40"/>
    <p:sldId id="461" r:id="rId41"/>
    <p:sldId id="466" r:id="rId42"/>
    <p:sldId id="462" r:id="rId43"/>
    <p:sldId id="463" r:id="rId44"/>
    <p:sldId id="464" r:id="rId45"/>
    <p:sldId id="480" r:id="rId46"/>
    <p:sldId id="465" r:id="rId47"/>
    <p:sldId id="467" r:id="rId48"/>
    <p:sldId id="482" r:id="rId49"/>
    <p:sldId id="483" r:id="rId50"/>
    <p:sldId id="484" r:id="rId51"/>
    <p:sldId id="485" r:id="rId52"/>
    <p:sldId id="486" r:id="rId53"/>
    <p:sldId id="481" r:id="rId54"/>
    <p:sldId id="468" r:id="rId55"/>
    <p:sldId id="469" r:id="rId56"/>
    <p:sldId id="470" r:id="rId57"/>
    <p:sldId id="488" r:id="rId58"/>
    <p:sldId id="487" r:id="rId59"/>
    <p:sldId id="489" r:id="rId60"/>
    <p:sldId id="471" r:id="rId61"/>
    <p:sldId id="473" r:id="rId62"/>
    <p:sldId id="472" r:id="rId63"/>
    <p:sldId id="474" r:id="rId64"/>
    <p:sldId id="475" r:id="rId65"/>
    <p:sldId id="476" r:id="rId66"/>
    <p:sldId id="477" r:id="rId67"/>
    <p:sldId id="478" r:id="rId68"/>
    <p:sldId id="479" r:id="rId69"/>
    <p:sldId id="274" r:id="rId70"/>
  </p:sldIdLst>
  <p:sldSz cx="18288000" cy="10287000"/>
  <p:notesSz cx="6858000" cy="9144000"/>
  <p:embeddedFontLst>
    <p:embeddedFont>
      <p:font typeface="Garamond" panose="02020404030301010803" pitchFamily="18" charset="0"/>
      <p:regular r:id="rId72"/>
      <p:bold r:id="rId73"/>
      <p:italic r:id="rId74"/>
    </p:embeddedFont>
    <p:embeddedFont>
      <p:font typeface="League Spartan" panose="020B0604020202020204" charset="0"/>
      <p:regular r:id="rId75"/>
    </p:embeddedFont>
    <p:embeddedFont>
      <p:font typeface="Montserrat" panose="00000500000000000000" pitchFamily="2"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FE"/>
    <a:srgbClr val="F6C3FF"/>
    <a:srgbClr val="F19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28T03:32:34.037"/>
    </inkml:context>
    <inkml:brush xml:id="br0">
      <inkml:brushProperty name="width" value="0.035" units="cm"/>
      <inkml:brushProperty name="height" value="0.035" units="cm"/>
    </inkml:brush>
  </inkml:definitions>
  <inkml:trace contextRef="#ctx0" brushRef="#br0">199 101 96 0 0,'-38'-6'25'0'0,"31"5"533"0"0,6 0-532 0 0,0 0-1 0 0,0 1 1 0 0,0-1 0 0 0,0 0 0 0 0,0 0 0 0 0,0 1 0 0 0,0-1 0 0 0,0 0 0 0 0,1 0-1 0 0,-1 0 1 0 0,0 0 0 0 0,0-1 0 0 0,1 2 4 0 0,-3-3 180 0 0,0 1-113 0 0,0-1-51 0 0,2 2 0 0 0,0 0 0 0 0,0 0 0 0 0,0 0 1 0 0,0 0-1 0 0,0 0 0 0 0,0 0 0 0 0,-1 0 0 0 0,1 1 0 0 0,0-1 1 0 0,-1 1-1 0 0,-2-2 0 0 0,-6-2 287 0 0,-1-1 0 0 0,1 0-1 0 0,-1-1 1 0 0,-12-10 0 0 0,15 10-9 0 0,-1 1 0 0 0,0 0 0 0 0,-12-4 0 0 0,18 7 2260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2.351"/>
    </inkml:context>
    <inkml:brush xml:id="br0">
      <inkml:brushProperty name="width" value="0.035" units="cm"/>
      <inkml:brushProperty name="height" value="0.035" units="cm"/>
      <inkml:brushProperty name="color" value="#E71224"/>
    </inkml:brush>
  </inkml:definitions>
  <inkml:trace contextRef="#ctx0" brushRef="#br0">91 54 24575,'0'0'0,"0"0"0,-3 0 0,-5-3 0,-3-4 0,-4-2 0,-3-2 0,3 1 0,2 2 0,5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7:23:43.103"/>
    </inkml:context>
    <inkml:brush xml:id="br0">
      <inkml:brushProperty name="width" value="0.035" units="cm"/>
      <inkml:brushProperty name="height" value="0.035" units="cm"/>
      <inkml:brushProperty name="color" value="#E71224"/>
    </inkml:brush>
  </inkml:definitions>
  <inkml:trace contextRef="#ctx0" brushRef="#br0">1 8 24575,'0'0'0,"0"0"0,0 0 0,6 0 0,6-4 0,1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1A332-BF6A-4B31-80A8-D6C6CEB6A023}" type="datetimeFigureOut">
              <a:rPr lang="en-IN" smtClean="0"/>
              <a:t>31-12-2024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6AD39-31C3-4E37-A64A-F6823E010AB0}" type="slidenum">
              <a:rPr lang="en-IN" smtClean="0"/>
              <a:t>‹#›</a:t>
            </a:fld>
            <a:endParaRPr lang="en-IN"/>
          </a:p>
        </p:txBody>
      </p:sp>
    </p:spTree>
    <p:extLst>
      <p:ext uri="{BB962C8B-B14F-4D97-AF65-F5344CB8AC3E}">
        <p14:creationId xmlns:p14="http://schemas.microsoft.com/office/powerpoint/2010/main" val="2638393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51C4EAB-CB21-DC4D-F662-40EE59A1DB85}"/>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C4219E4C-0DA5-264B-808D-D1E73D2146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0C86C7EB-D141-281A-F080-729D0B8BEF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62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9E36A69-4D4E-1163-C365-4846E35DD6E2}"/>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98B65BBE-987D-DE3A-93E6-C6AFEDE8F7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C023115A-FD44-BDC1-58A5-98732984F5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06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7A3434D-7151-C62D-D815-70B4014614C9}"/>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998C0A69-B314-173B-815C-AE2DA42AF0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0B75C7F0-745E-6E1C-9385-DEBA710380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08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AB2F545-79DE-DD0F-6E6C-BC6A1149822E}"/>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42288BF1-4F24-07C3-3CB3-66796DA83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E23E8FFB-9D9A-6F4E-0CD1-75A446A4D9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186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0D266B-D481-A4FC-1D8B-5AD5F9644D5C}"/>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4F9D4A45-934F-9DDD-6918-8A55F4A71F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CF36089A-0C79-640C-B798-941A1F7F7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98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6CD434B-3487-0804-222B-F24989898B66}"/>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5B982185-D15E-4238-6CD1-178545132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42D985B2-6D51-B93D-D5D0-108F50E5A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516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E9CF74D-1F9E-117E-D0A1-5283C3B34E19}"/>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A7EDC801-1821-4097-582D-65201120F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20C63CF6-3E08-6773-8266-E08D77D7B8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68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B92E720-9145-81A1-44DC-70702289AC53}"/>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5B7FADB9-4CF7-2C06-E93C-DBB3793E6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DA382754-F893-21CA-BE03-6D28674FFE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3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53AAD1D-8239-6564-C4B8-438A7B99916F}"/>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28334408-72FF-23E3-28F8-924630DB3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74582B84-2DB8-CF6D-CF67-F2C475A74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76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8BD37EB-D70C-55AF-7C1B-F82FC093F74E}"/>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2BD1DE68-7645-A8E2-4E2B-2BD29EA140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63B8E64B-8240-1BF2-86D5-959352986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8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4E6D2D6F-1156-1C9D-63FC-897CA15B5021}"/>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C8CE6B30-B976-37CE-EA1D-4E4AF8EA2A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05055F10-142B-1E76-7C56-CC4A02DCA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5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2EB0094-B151-FC5F-652E-7757E82A0C7A}"/>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ED958EF3-2B0D-94C0-6B39-4E1AEF0AF4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60A793AF-D713-536D-0B4E-26365BDD7F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89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1DD0691-F205-E37E-D58F-0344EC4FBC6D}"/>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C2D6F701-1CE4-A9B6-0DBE-E0F33A9BFC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71B6D7A6-53AD-2D8C-6222-CAC4078969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58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F132B4-D157-40BB-E5B6-C76FCF3B8C4F}"/>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F4E73F5D-D3A6-DB3A-0B6B-5363D9C43D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3886FB4D-5763-F8F4-3331-F0E729D0A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69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8D3A11AF-0FAF-CED9-F5A8-874C0C30291B}"/>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BA97C7C8-759A-E435-3A68-92C830DD0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E88A41B8-9DD2-9AD4-162A-A4F094B9F2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69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704206D-92A2-244A-8958-196BD56DB016}"/>
            </a:ext>
          </a:extLst>
        </p:cNvPr>
        <p:cNvGrpSpPr/>
        <p:nvPr/>
      </p:nvGrpSpPr>
      <p:grpSpPr>
        <a:xfrm>
          <a:off x="0" y="0"/>
          <a:ext cx="0" cy="0"/>
          <a:chOff x="0" y="0"/>
          <a:chExt cx="0" cy="0"/>
        </a:xfrm>
      </p:grpSpPr>
      <p:sp>
        <p:nvSpPr>
          <p:cNvPr id="97" name="Google Shape;97;g35f391192_04:notes">
            <a:extLst>
              <a:ext uri="{FF2B5EF4-FFF2-40B4-BE49-F238E27FC236}">
                <a16:creationId xmlns:a16="http://schemas.microsoft.com/office/drawing/2014/main" id="{7E485CFF-116E-4A0D-FD30-A3C556AB8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a:extLst>
              <a:ext uri="{FF2B5EF4-FFF2-40B4-BE49-F238E27FC236}">
                <a16:creationId xmlns:a16="http://schemas.microsoft.com/office/drawing/2014/main" id="{90AB3C35-0043-57EC-AD23-4C42A7727B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293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708645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192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1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14.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17.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16.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19.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18.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2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0.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2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2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4.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27.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6.xm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29.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8.xm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3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30.xm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7.sv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6.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7.sv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7.sv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7.sv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7.sv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7.sv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7.sv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10" Type="http://schemas.openxmlformats.org/officeDocument/2006/relationships/image" Target="../media/image11.png"/><Relationship Id="rId4" Type="http://schemas.openxmlformats.org/officeDocument/2006/relationships/customXml" Target="../ink/ink8.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1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10.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customXml" Target="../ink/ink1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4" Type="http://schemas.openxmlformats.org/officeDocument/2006/relationships/customXml" Target="../ink/ink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7" y="-1646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p:cNvSpPr/>
          <p:nvPr/>
        </p:nvSpPr>
        <p:spPr>
          <a:xfrm flipH="1">
            <a:off x="1202326" y="3009900"/>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827ECA2D-7E05-FD85-C474-0B4870C1F243}"/>
              </a:ext>
            </a:extLst>
          </p:cNvPr>
          <p:cNvGrpSpPr/>
          <p:nvPr/>
        </p:nvGrpSpPr>
        <p:grpSpPr>
          <a:xfrm>
            <a:off x="8784864" y="5098624"/>
            <a:ext cx="8958056" cy="4057115"/>
            <a:chOff x="8627765" y="5444107"/>
            <a:chExt cx="8958056" cy="4057115"/>
          </a:xfrm>
        </p:grpSpPr>
        <p:grpSp>
          <p:nvGrpSpPr>
            <p:cNvPr id="7" name="Group 7"/>
            <p:cNvGrpSpPr/>
            <p:nvPr/>
          </p:nvGrpSpPr>
          <p:grpSpPr>
            <a:xfrm>
              <a:off x="8636311" y="5444107"/>
              <a:ext cx="8949510" cy="4057115"/>
              <a:chOff x="0" y="0"/>
              <a:chExt cx="2357073" cy="1068541"/>
            </a:xfrm>
          </p:grpSpPr>
          <p:sp>
            <p:nvSpPr>
              <p:cNvPr id="8" name="Freeform 8"/>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8627765" y="5833107"/>
              <a:ext cx="8458200" cy="3194401"/>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Session 7</a:t>
              </a:r>
            </a:p>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Wrapper Classes and Collection-List</a:t>
              </a:r>
            </a:p>
          </p:txBody>
        </p:sp>
      </p:grpSp>
      <p:pic>
        <p:nvPicPr>
          <p:cNvPr id="15" name="Picture 2">
            <a:extLst>
              <a:ext uri="{FF2B5EF4-FFF2-40B4-BE49-F238E27FC236}">
                <a16:creationId xmlns:a16="http://schemas.microsoft.com/office/drawing/2014/main" id="{DC798907-DBAF-EF79-B036-2379B9D04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6200" y="281170"/>
            <a:ext cx="6182536" cy="199562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248A7B0-C465-FF5D-AF82-69162E84784E}"/>
              </a:ext>
            </a:extLst>
          </p:cNvPr>
          <p:cNvSpPr txBox="1"/>
          <p:nvPr/>
        </p:nvSpPr>
        <p:spPr>
          <a:xfrm>
            <a:off x="457200" y="580041"/>
            <a:ext cx="9525000" cy="1323439"/>
          </a:xfrm>
          <a:prstGeom prst="rect">
            <a:avLst/>
          </a:prstGeom>
          <a:noFill/>
        </p:spPr>
        <p:txBody>
          <a:bodyPr wrap="square">
            <a:spAutoFit/>
          </a:bodyPr>
          <a:lstStyle/>
          <a:p>
            <a:pPr algn="ctr"/>
            <a:r>
              <a:rPr lang="en-IN" sz="8000" b="1" dirty="0">
                <a:solidFill>
                  <a:srgbClr val="002060"/>
                </a:solidFill>
                <a:latin typeface="Garamond" panose="02020404030301010803" pitchFamily="18" charset="0"/>
              </a:rPr>
              <a:t>Winter Camp 2024</a:t>
            </a:r>
          </a:p>
        </p:txBody>
      </p:sp>
      <p:sp>
        <p:nvSpPr>
          <p:cNvPr id="21" name="TextBox 20">
            <a:extLst>
              <a:ext uri="{FF2B5EF4-FFF2-40B4-BE49-F238E27FC236}">
                <a16:creationId xmlns:a16="http://schemas.microsoft.com/office/drawing/2014/main" id="{12FC807C-D4A9-7D23-502D-753BD0A15116}"/>
              </a:ext>
            </a:extLst>
          </p:cNvPr>
          <p:cNvSpPr txBox="1"/>
          <p:nvPr/>
        </p:nvSpPr>
        <p:spPr>
          <a:xfrm>
            <a:off x="10744200" y="9483707"/>
            <a:ext cx="7391400" cy="769441"/>
          </a:xfrm>
          <a:prstGeom prst="rect">
            <a:avLst/>
          </a:prstGeom>
          <a:noFill/>
        </p:spPr>
        <p:txBody>
          <a:bodyPr wrap="square" rtlCol="0">
            <a:spAutoFit/>
          </a:bodyPr>
          <a:lstStyle/>
          <a:p>
            <a:r>
              <a:rPr lang="en-IN" sz="4400" b="1" dirty="0">
                <a:latin typeface="Garamond" panose="02020404030301010803" pitchFamily="18" charset="0"/>
              </a:rPr>
              <a:t>Prepared by: Faculty 4.0 Team</a:t>
            </a:r>
          </a:p>
        </p:txBody>
      </p:sp>
      <p:sp>
        <p:nvSpPr>
          <p:cNvPr id="25" name="TextBox 24">
            <a:extLst>
              <a:ext uri="{FF2B5EF4-FFF2-40B4-BE49-F238E27FC236}">
                <a16:creationId xmlns:a16="http://schemas.microsoft.com/office/drawing/2014/main" id="{94D05A82-3F76-21C4-F05B-987886F37B92}"/>
              </a:ext>
            </a:extLst>
          </p:cNvPr>
          <p:cNvSpPr txBox="1"/>
          <p:nvPr/>
        </p:nvSpPr>
        <p:spPr>
          <a:xfrm>
            <a:off x="7848600" y="3262411"/>
            <a:ext cx="9525000" cy="1323439"/>
          </a:xfrm>
          <a:prstGeom prst="rect">
            <a:avLst/>
          </a:prstGeom>
          <a:noFill/>
        </p:spPr>
        <p:txBody>
          <a:bodyPr wrap="square">
            <a:spAutoFit/>
          </a:bodyPr>
          <a:lstStyle/>
          <a:p>
            <a:pPr algn="ctr"/>
            <a:r>
              <a:rPr lang="en-IN" sz="8000" b="1" dirty="0">
                <a:solidFill>
                  <a:srgbClr val="002060"/>
                </a:solidFill>
                <a:latin typeface="Garamond" panose="02020404030301010803" pitchFamily="18" charset="0"/>
              </a:rPr>
              <a:t>Java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C1BF-956B-E284-5173-99590203E0DD}"/>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31E3A7B6-568C-4C69-2809-8015EB6438B2}"/>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8ADF1C46-2973-F902-B94C-EAF45AE2E1F9}"/>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C2C5A54E-B893-27BA-A8D5-314489A130AE}"/>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EF9367B4-E42D-B954-7041-02DCA1ADCE3D}"/>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BBAF4B3F-A921-5709-2DD0-5B837329CDF0}"/>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FE79F31-43B4-5097-DB1B-211E0B52788E}"/>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71990E55-8FAB-EEAF-6FAC-26AC41234C0C}"/>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7E42DA62-758A-F30C-EC90-0C7049A407F9}"/>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FBB05F5D-4D96-F8C4-ED21-B89B1ECDB34E}"/>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5" name="TextBox 4">
            <a:extLst>
              <a:ext uri="{FF2B5EF4-FFF2-40B4-BE49-F238E27FC236}">
                <a16:creationId xmlns:a16="http://schemas.microsoft.com/office/drawing/2014/main" id="{D7097F82-2111-B607-D817-F62F29119DAD}"/>
              </a:ext>
            </a:extLst>
          </p:cNvPr>
          <p:cNvSpPr txBox="1"/>
          <p:nvPr/>
        </p:nvSpPr>
        <p:spPr>
          <a:xfrm>
            <a:off x="2514600" y="2213322"/>
            <a:ext cx="15240000" cy="6863417"/>
          </a:xfrm>
          <a:prstGeom prst="rect">
            <a:avLst/>
          </a:prstGeom>
          <a:noFill/>
        </p:spPr>
        <p:txBody>
          <a:bodyPr wrap="square">
            <a:spAutoFit/>
          </a:bodyPr>
          <a:lstStyle/>
          <a:p>
            <a:pPr algn="just"/>
            <a:r>
              <a:rPr lang="en-US" sz="4400" b="0" i="0" dirty="0">
                <a:solidFill>
                  <a:srgbClr val="333333"/>
                </a:solidFill>
                <a:effectLst/>
                <a:latin typeface="Montserrat" panose="00000500000000000000" pitchFamily="2" charset="0"/>
              </a:rPr>
              <a:t>public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bitCount</a:t>
            </a:r>
            <a:r>
              <a:rPr lang="en-US" sz="4400" b="0" i="0" dirty="0">
                <a:solidFill>
                  <a:srgbClr val="333333"/>
                </a:solidFill>
                <a:effectLst/>
                <a:latin typeface="Montserrat" panose="00000500000000000000" pitchFamily="2" charset="0"/>
              </a:rPr>
              <a:t>(</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i</a:t>
            </a:r>
            <a:r>
              <a:rPr lang="en-US" sz="4400" b="0" i="0" dirty="0">
                <a:solidFill>
                  <a:srgbClr val="333333"/>
                </a:solidFill>
                <a:effectLst/>
                <a:latin typeface="Montserrat" panose="00000500000000000000" pitchFamily="2" charset="0"/>
              </a:rPr>
              <a:t>)  </a:t>
            </a:r>
          </a:p>
          <a:p>
            <a:pPr algn="just"/>
            <a:r>
              <a:rPr lang="en-US" sz="4400" b="0" i="0" dirty="0">
                <a:solidFill>
                  <a:srgbClr val="333333"/>
                </a:solidFill>
                <a:effectLst/>
                <a:latin typeface="Montserrat" panose="00000500000000000000" pitchFamily="2" charset="0"/>
              </a:rPr>
              <a:t>public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String </a:t>
            </a:r>
            <a:r>
              <a:rPr lang="en-US" sz="4400" b="0" i="0" dirty="0" err="1">
                <a:solidFill>
                  <a:srgbClr val="333333"/>
                </a:solidFill>
                <a:effectLst/>
                <a:latin typeface="Montserrat" panose="00000500000000000000" pitchFamily="2" charset="0"/>
              </a:rPr>
              <a:t>toBinaryString</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i</a:t>
            </a:r>
            <a:r>
              <a:rPr lang="en-US" sz="4400" b="0" i="0" dirty="0">
                <a:solidFill>
                  <a:srgbClr val="333333"/>
                </a:solidFill>
                <a:effectLst/>
                <a:latin typeface="Montserrat" panose="00000500000000000000" pitchFamily="2" charset="0"/>
              </a:rPr>
              <a:t>)  </a:t>
            </a:r>
          </a:p>
          <a:p>
            <a:pPr algn="just"/>
            <a:r>
              <a:rPr lang="en-US" sz="4400" b="0" i="0" dirty="0">
                <a:solidFill>
                  <a:srgbClr val="333333"/>
                </a:solidFill>
                <a:effectLst/>
                <a:latin typeface="Montserrat" panose="00000500000000000000" pitchFamily="2" charset="0"/>
              </a:rPr>
              <a:t>public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String </a:t>
            </a:r>
            <a:r>
              <a:rPr lang="en-US" sz="4400" b="0" i="0" dirty="0" err="1">
                <a:solidFill>
                  <a:srgbClr val="333333"/>
                </a:solidFill>
                <a:effectLst/>
                <a:latin typeface="Montserrat" panose="00000500000000000000" pitchFamily="2" charset="0"/>
              </a:rPr>
              <a:t>toHexString</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i</a:t>
            </a:r>
            <a:r>
              <a:rPr lang="en-US" sz="4400" b="0" i="0" dirty="0">
                <a:solidFill>
                  <a:srgbClr val="333333"/>
                </a:solidFill>
                <a:effectLst/>
                <a:latin typeface="Montserrat" panose="00000500000000000000" pitchFamily="2" charset="0"/>
              </a:rPr>
              <a:t>)  </a:t>
            </a:r>
          </a:p>
          <a:p>
            <a:pPr algn="just"/>
            <a:r>
              <a:rPr lang="en-US" sz="4400" dirty="0"/>
              <a:t>public</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String </a:t>
            </a:r>
            <a:r>
              <a:rPr lang="en-US" sz="4400" b="0" i="0" dirty="0" err="1">
                <a:solidFill>
                  <a:srgbClr val="333333"/>
                </a:solidFill>
                <a:effectLst/>
                <a:latin typeface="Montserrat" panose="00000500000000000000" pitchFamily="2" charset="0"/>
              </a:rPr>
              <a:t>toOctalString</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i</a:t>
            </a:r>
            <a:r>
              <a:rPr lang="en-US" sz="4400" b="0" i="0" dirty="0">
                <a:solidFill>
                  <a:srgbClr val="333333"/>
                </a:solidFill>
                <a:effectLst/>
                <a:latin typeface="Montserrat" panose="00000500000000000000" pitchFamily="2" charset="0"/>
              </a:rPr>
              <a:t>)  </a:t>
            </a:r>
          </a:p>
          <a:p>
            <a:pPr algn="just"/>
            <a:endParaRPr lang="en-US" sz="4400" b="0" i="0" dirty="0">
              <a:solidFill>
                <a:srgbClr val="333333"/>
              </a:solidFill>
              <a:effectLst/>
              <a:latin typeface="Montserrat" panose="00000500000000000000" pitchFamily="2" charset="0"/>
            </a:endParaRPr>
          </a:p>
          <a:p>
            <a:pPr algn="just"/>
            <a:r>
              <a:rPr lang="en-US" sz="4400" dirty="0">
                <a:latin typeface="Garamond" panose="02020404030301010803" pitchFamily="18" charset="0"/>
              </a:rPr>
              <a:t>int n = 35;  </a:t>
            </a:r>
          </a:p>
          <a:p>
            <a:pPr algn="just"/>
            <a:r>
              <a:rPr lang="en-US" sz="4400" dirty="0">
                <a:latin typeface="Garamond" panose="02020404030301010803" pitchFamily="18" charset="0"/>
              </a:rPr>
              <a:t>        // Conversion of integer number to binary  format  </a:t>
            </a:r>
          </a:p>
          <a:p>
            <a:pPr algn="just"/>
            <a:r>
              <a:rPr lang="en-US" sz="4400" dirty="0">
                <a:latin typeface="Garamond" panose="02020404030301010803" pitchFamily="18" charset="0"/>
              </a:rPr>
              <a:t>        </a:t>
            </a:r>
            <a:r>
              <a:rPr lang="en-US" sz="4400" dirty="0" err="1">
                <a:solidFill>
                  <a:srgbClr val="0070C0"/>
                </a:solidFill>
                <a:latin typeface="Garamond" panose="02020404030301010803" pitchFamily="18" charset="0"/>
              </a:rPr>
              <a:t>System.out.println</a:t>
            </a:r>
            <a:r>
              <a:rPr lang="en-US" sz="4400" dirty="0">
                <a:solidFill>
                  <a:srgbClr val="0070C0"/>
                </a:solidFill>
                <a:latin typeface="Garamond" panose="02020404030301010803" pitchFamily="18" charset="0"/>
              </a:rPr>
              <a:t>(</a:t>
            </a:r>
            <a:r>
              <a:rPr lang="en-US" sz="4400" dirty="0" err="1">
                <a:solidFill>
                  <a:srgbClr val="0070C0"/>
                </a:solidFill>
                <a:latin typeface="Garamond" panose="02020404030301010803" pitchFamily="18" charset="0"/>
              </a:rPr>
              <a:t>Integer.toBinaryString</a:t>
            </a:r>
            <a:r>
              <a:rPr lang="en-US" sz="4400" dirty="0">
                <a:solidFill>
                  <a:srgbClr val="0070C0"/>
                </a:solidFill>
                <a:latin typeface="Garamond" panose="02020404030301010803" pitchFamily="18" charset="0"/>
              </a:rPr>
              <a:t>(n))</a:t>
            </a:r>
            <a:r>
              <a:rPr lang="en-US" sz="4400" dirty="0">
                <a:latin typeface="Garamond" panose="02020404030301010803" pitchFamily="18" charset="0"/>
              </a:rPr>
              <a:t>;  //100011</a:t>
            </a:r>
          </a:p>
          <a:p>
            <a:pPr algn="just"/>
            <a:r>
              <a:rPr lang="en-US" sz="4400" dirty="0">
                <a:latin typeface="Garamond" panose="02020404030301010803" pitchFamily="18" charset="0"/>
              </a:rPr>
              <a:t>        // Print number of 1's in the number n  </a:t>
            </a:r>
          </a:p>
          <a:p>
            <a:pPr algn="just"/>
            <a:r>
              <a:rPr lang="en-US" sz="4400" dirty="0">
                <a:latin typeface="Garamond" panose="02020404030301010803" pitchFamily="18" charset="0"/>
              </a:rPr>
              <a:t>        </a:t>
            </a:r>
            <a:r>
              <a:rPr lang="en-US" sz="4400" dirty="0" err="1">
                <a:solidFill>
                  <a:srgbClr val="0070C0"/>
                </a:solidFill>
                <a:latin typeface="Garamond" panose="02020404030301010803" pitchFamily="18" charset="0"/>
              </a:rPr>
              <a:t>System.out.println</a:t>
            </a:r>
            <a:r>
              <a:rPr lang="en-US" sz="4400" dirty="0">
                <a:solidFill>
                  <a:srgbClr val="0070C0"/>
                </a:solidFill>
                <a:latin typeface="Garamond" panose="02020404030301010803" pitchFamily="18" charset="0"/>
              </a:rPr>
              <a:t>(</a:t>
            </a:r>
            <a:r>
              <a:rPr lang="en-US" sz="4400" dirty="0" err="1">
                <a:solidFill>
                  <a:srgbClr val="0070C0"/>
                </a:solidFill>
                <a:latin typeface="Garamond" panose="02020404030301010803" pitchFamily="18" charset="0"/>
              </a:rPr>
              <a:t>Integer.bitCount</a:t>
            </a:r>
            <a:r>
              <a:rPr lang="en-US" sz="4400" dirty="0">
                <a:solidFill>
                  <a:srgbClr val="0070C0"/>
                </a:solidFill>
                <a:latin typeface="Garamond" panose="02020404030301010803" pitchFamily="18" charset="0"/>
              </a:rPr>
              <a:t>(n)); //3</a:t>
            </a:r>
          </a:p>
        </p:txBody>
      </p:sp>
    </p:spTree>
    <p:extLst>
      <p:ext uri="{BB962C8B-B14F-4D97-AF65-F5344CB8AC3E}">
        <p14:creationId xmlns:p14="http://schemas.microsoft.com/office/powerpoint/2010/main" val="10723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0A7A1-D890-4D58-809B-7E92483DD70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4823199-827C-FB09-8614-BE7DA688DEDC}"/>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4C35272C-671A-CD3B-445C-8DFFCF181546}"/>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70756CEC-217B-2A8C-649E-48A72D6A29F1}"/>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F3E33D87-ECC4-8B71-561A-B2A9EBF0C1E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8BE2CFF3-6645-6C3C-6E02-1F87C43EC992}"/>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D18A600-1B5F-A69E-FF15-BB3F6A903434}"/>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AEF38C4C-3096-730A-BE6C-E3872AF44933}"/>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6A00991-114A-F553-50F3-95A5964B1D76}"/>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57981DBB-302A-69B4-7029-17CD96872FC6}"/>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5" name="TextBox 4">
            <a:extLst>
              <a:ext uri="{FF2B5EF4-FFF2-40B4-BE49-F238E27FC236}">
                <a16:creationId xmlns:a16="http://schemas.microsoft.com/office/drawing/2014/main" id="{8E229F37-E23D-7F3D-9871-1AFE97554916}"/>
              </a:ext>
            </a:extLst>
          </p:cNvPr>
          <p:cNvSpPr txBox="1"/>
          <p:nvPr/>
        </p:nvSpPr>
        <p:spPr>
          <a:xfrm>
            <a:off x="3581400" y="2628900"/>
            <a:ext cx="13106400" cy="4647426"/>
          </a:xfrm>
          <a:prstGeom prst="rect">
            <a:avLst/>
          </a:prstGeom>
          <a:noFill/>
        </p:spPr>
        <p:txBody>
          <a:bodyPr wrap="square">
            <a:spAutoFit/>
          </a:bodyPr>
          <a:lstStyle/>
          <a:p>
            <a:pPr algn="l"/>
            <a:r>
              <a:rPr lang="en-US" sz="4400" b="0" i="0" dirty="0">
                <a:solidFill>
                  <a:srgbClr val="333333"/>
                </a:solidFill>
                <a:effectLst/>
                <a:latin typeface="Montserrat" panose="00000500000000000000" pitchFamily="2" charset="0"/>
              </a:rPr>
              <a:t>public String </a:t>
            </a:r>
            <a:r>
              <a:rPr lang="en-US" sz="4400" b="0" i="0" dirty="0" err="1">
                <a:solidFill>
                  <a:srgbClr val="333333"/>
                </a:solidFill>
                <a:effectLst/>
                <a:latin typeface="Montserrat" panose="00000500000000000000" pitchFamily="2" charset="0"/>
              </a:rPr>
              <a:t>toString</a:t>
            </a:r>
            <a:r>
              <a:rPr lang="en-US" sz="4400" b="0" i="0" dirty="0">
                <a:solidFill>
                  <a:srgbClr val="333333"/>
                </a:solidFill>
                <a:effectLst/>
                <a:latin typeface="Montserrat" panose="00000500000000000000" pitchFamily="2" charset="0"/>
              </a:rPr>
              <a:t>()  </a:t>
            </a:r>
          </a:p>
          <a:p>
            <a:pPr algn="l"/>
            <a:r>
              <a:rPr lang="en-US" sz="4400" b="1" i="0" dirty="0">
                <a:solidFill>
                  <a:srgbClr val="006699"/>
                </a:solidFill>
                <a:effectLst/>
                <a:latin typeface="Montserrat" panose="00000500000000000000" pitchFamily="2" charset="0"/>
              </a:rPr>
              <a:t>public</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String </a:t>
            </a:r>
            <a:r>
              <a:rPr lang="en-US" sz="4400" b="0" i="0" dirty="0" err="1">
                <a:solidFill>
                  <a:srgbClr val="333333"/>
                </a:solidFill>
                <a:effectLst/>
                <a:latin typeface="Montserrat" panose="00000500000000000000" pitchFamily="2" charset="0"/>
              </a:rPr>
              <a:t>toString</a:t>
            </a:r>
            <a:r>
              <a:rPr lang="en-US" sz="4400" b="0" i="0" dirty="0">
                <a:solidFill>
                  <a:srgbClr val="333333"/>
                </a:solidFill>
                <a:effectLst/>
                <a:latin typeface="Montserrat" panose="00000500000000000000" pitchFamily="2" charset="0"/>
              </a:rPr>
              <a:t>(</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i</a:t>
            </a:r>
            <a:r>
              <a:rPr lang="en-US" sz="4400" b="0" i="0" dirty="0">
                <a:solidFill>
                  <a:srgbClr val="333333"/>
                </a:solidFill>
                <a:effectLst/>
                <a:latin typeface="Montserrat" panose="00000500000000000000" pitchFamily="2" charset="0"/>
              </a:rPr>
              <a:t>)</a:t>
            </a:r>
          </a:p>
          <a:p>
            <a:pPr algn="l"/>
            <a:endParaRPr lang="en-US" sz="4400" dirty="0">
              <a:solidFill>
                <a:srgbClr val="333333"/>
              </a:solidFill>
              <a:latin typeface="Montserrat" panose="00000500000000000000" pitchFamily="2" charset="0"/>
            </a:endParaRPr>
          </a:p>
          <a:p>
            <a:pPr algn="l"/>
            <a:r>
              <a:rPr lang="en-US" sz="4000" b="0" i="0" dirty="0">
                <a:solidFill>
                  <a:srgbClr val="333333"/>
                </a:solidFill>
                <a:effectLst/>
                <a:latin typeface="Garamond" panose="02020404030301010803" pitchFamily="18" charset="0"/>
              </a:rPr>
              <a:t>Integer obj = </a:t>
            </a:r>
            <a:r>
              <a:rPr lang="en-US" sz="4000" b="0" i="0" dirty="0">
                <a:solidFill>
                  <a:srgbClr val="C00000"/>
                </a:solidFill>
                <a:effectLst/>
                <a:latin typeface="Garamond" panose="02020404030301010803" pitchFamily="18" charset="0"/>
              </a:rPr>
              <a:t>25</a:t>
            </a:r>
            <a:r>
              <a:rPr lang="en-US" sz="4000" b="0" i="0" dirty="0">
                <a:solidFill>
                  <a:srgbClr val="333333"/>
                </a:solidFill>
                <a:effectLst/>
                <a:latin typeface="Garamond" panose="02020404030301010803" pitchFamily="18" charset="0"/>
              </a:rPr>
              <a:t>;       </a:t>
            </a:r>
          </a:p>
          <a:p>
            <a:pPr algn="l"/>
            <a:r>
              <a:rPr lang="en-US" sz="4000" b="1" i="0" dirty="0">
                <a:solidFill>
                  <a:srgbClr val="333333"/>
                </a:solidFill>
                <a:effectLst/>
                <a:latin typeface="Garamond" panose="02020404030301010803" pitchFamily="18" charset="0"/>
              </a:rPr>
              <a:t>String strval1 = </a:t>
            </a:r>
            <a:r>
              <a:rPr lang="en-US" sz="4000" b="1" i="0" dirty="0" err="1">
                <a:solidFill>
                  <a:srgbClr val="333333"/>
                </a:solidFill>
                <a:effectLst/>
                <a:latin typeface="Garamond" panose="02020404030301010803" pitchFamily="18" charset="0"/>
              </a:rPr>
              <a:t>obj.toString</a:t>
            </a:r>
            <a:r>
              <a:rPr lang="en-US" sz="4000" b="1" i="0" dirty="0">
                <a:solidFill>
                  <a:srgbClr val="333333"/>
                </a:solidFill>
                <a:effectLst/>
                <a:latin typeface="Garamond" panose="02020404030301010803" pitchFamily="18" charset="0"/>
              </a:rPr>
              <a:t>();  </a:t>
            </a:r>
          </a:p>
          <a:p>
            <a:pPr algn="l"/>
            <a:r>
              <a:rPr lang="en-IN" sz="4000" b="1" dirty="0" err="1">
                <a:solidFill>
                  <a:srgbClr val="333333"/>
                </a:solidFill>
                <a:latin typeface="Garamond" panose="02020404030301010803" pitchFamily="18" charset="0"/>
              </a:rPr>
              <a:t>System.out.println</a:t>
            </a:r>
            <a:r>
              <a:rPr lang="en-IN" sz="4000" b="1" dirty="0">
                <a:solidFill>
                  <a:srgbClr val="333333"/>
                </a:solidFill>
                <a:latin typeface="Garamond" panose="02020404030301010803" pitchFamily="18" charset="0"/>
              </a:rPr>
              <a:t>("Output: "+</a:t>
            </a:r>
            <a:r>
              <a:rPr lang="en-IN" sz="4000" b="1" dirty="0" err="1">
                <a:solidFill>
                  <a:srgbClr val="333333"/>
                </a:solidFill>
                <a:latin typeface="Garamond" panose="02020404030301010803" pitchFamily="18" charset="0"/>
              </a:rPr>
              <a:t>Integer.toString</a:t>
            </a:r>
            <a:r>
              <a:rPr lang="en-IN" sz="4000" b="1" dirty="0">
                <a:solidFill>
                  <a:srgbClr val="333333"/>
                </a:solidFill>
                <a:latin typeface="Garamond" panose="02020404030301010803" pitchFamily="18" charset="0"/>
              </a:rPr>
              <a:t>(-12));  </a:t>
            </a:r>
            <a:endParaRPr lang="en-US" sz="4000" b="1" dirty="0">
              <a:solidFill>
                <a:srgbClr val="333333"/>
              </a:solidFill>
              <a:latin typeface="Garamond" panose="02020404030301010803" pitchFamily="18" charset="0"/>
            </a:endParaRPr>
          </a:p>
          <a:p>
            <a:pPr algn="l"/>
            <a:r>
              <a:rPr lang="en-US" sz="4400" b="0" i="0" dirty="0">
                <a:solidFill>
                  <a:srgbClr val="333333"/>
                </a:solidFill>
                <a:effectLst/>
                <a:latin typeface="Montserrat" panose="00000500000000000000" pitchFamily="2" charset="0"/>
              </a:rPr>
              <a:t>  </a:t>
            </a:r>
          </a:p>
        </p:txBody>
      </p:sp>
    </p:spTree>
    <p:extLst>
      <p:ext uri="{BB962C8B-B14F-4D97-AF65-F5344CB8AC3E}">
        <p14:creationId xmlns:p14="http://schemas.microsoft.com/office/powerpoint/2010/main" val="111495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23E7B-23D4-6796-8F77-1DAD5E258BD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84D9FA3-3654-0315-A3E5-B1AE5E368CFD}"/>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5D31054A-3B6F-21A8-6411-94BA811F49F5}"/>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5F0B2712-2B82-F666-68A2-E071DB086EC0}"/>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1F63F3B2-C13A-E0D7-2528-8BF9D4E2D965}"/>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ACFC7B75-1497-3039-7A70-1C54F81BDE75}"/>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A2A68A9F-654C-1241-B22A-7F9A965EF177}"/>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119480BA-DD82-2ABD-EAA2-A705FD1F2448}"/>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CAAC7131-323D-EB93-9502-CD760AF20F11}"/>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DBA44934-4690-6381-98A0-341AD68AF7DA}"/>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5" name="TextBox 4">
            <a:extLst>
              <a:ext uri="{FF2B5EF4-FFF2-40B4-BE49-F238E27FC236}">
                <a16:creationId xmlns:a16="http://schemas.microsoft.com/office/drawing/2014/main" id="{486FED2B-DF0F-C7A0-55C8-0025B54DAC56}"/>
              </a:ext>
            </a:extLst>
          </p:cNvPr>
          <p:cNvSpPr txBox="1"/>
          <p:nvPr/>
        </p:nvSpPr>
        <p:spPr>
          <a:xfrm>
            <a:off x="2514600" y="2213322"/>
            <a:ext cx="15240000" cy="9756517"/>
          </a:xfrm>
          <a:prstGeom prst="rect">
            <a:avLst/>
          </a:prstGeom>
          <a:noFill/>
        </p:spPr>
        <p:txBody>
          <a:bodyPr wrap="square">
            <a:spAutoFit/>
          </a:bodyPr>
          <a:lstStyle/>
          <a:p>
            <a:pPr algn="l"/>
            <a:r>
              <a:rPr lang="en-IN" sz="4400" b="0" i="0" dirty="0">
                <a:solidFill>
                  <a:srgbClr val="333333"/>
                </a:solidFill>
                <a:effectLst/>
                <a:latin typeface="Montserrat" panose="00000500000000000000" pitchFamily="2" charset="0"/>
              </a:rPr>
              <a:t>public </a:t>
            </a:r>
            <a:r>
              <a:rPr lang="en-IN" sz="4400" b="1" i="0" dirty="0">
                <a:solidFill>
                  <a:srgbClr val="006699"/>
                </a:solidFill>
                <a:effectLst/>
                <a:latin typeface="Montserrat" panose="00000500000000000000" pitchFamily="2" charset="0"/>
              </a:rPr>
              <a:t>static</a:t>
            </a:r>
            <a:r>
              <a:rPr lang="en-IN" sz="4400" b="0" i="0" dirty="0">
                <a:solidFill>
                  <a:srgbClr val="333333"/>
                </a:solidFill>
                <a:effectLst/>
                <a:latin typeface="Montserrat" panose="00000500000000000000" pitchFamily="2" charset="0"/>
              </a:rPr>
              <a:t> </a:t>
            </a:r>
            <a:r>
              <a:rPr lang="en-IN" sz="4400" b="1" i="0" dirty="0">
                <a:solidFill>
                  <a:srgbClr val="006699"/>
                </a:solidFill>
                <a:effectLst/>
                <a:latin typeface="Montserrat" panose="00000500000000000000" pitchFamily="2" charset="0"/>
              </a:rPr>
              <a:t>int</a:t>
            </a:r>
            <a:r>
              <a:rPr lang="en-IN" sz="4400" b="0" i="0" dirty="0">
                <a:solidFill>
                  <a:srgbClr val="333333"/>
                </a:solidFill>
                <a:effectLst/>
                <a:latin typeface="Montserrat" panose="00000500000000000000" pitchFamily="2" charset="0"/>
              </a:rPr>
              <a:t> compare(</a:t>
            </a:r>
            <a:r>
              <a:rPr lang="en-IN" sz="4400" b="1" i="0" dirty="0">
                <a:solidFill>
                  <a:srgbClr val="006699"/>
                </a:solidFill>
                <a:effectLst/>
                <a:latin typeface="Montserrat" panose="00000500000000000000" pitchFamily="2" charset="0"/>
              </a:rPr>
              <a:t>int</a:t>
            </a:r>
            <a:r>
              <a:rPr lang="en-IN" sz="4400" b="0" i="0" dirty="0">
                <a:solidFill>
                  <a:srgbClr val="333333"/>
                </a:solidFill>
                <a:effectLst/>
                <a:latin typeface="Montserrat" panose="00000500000000000000" pitchFamily="2" charset="0"/>
              </a:rPr>
              <a:t> </a:t>
            </a:r>
            <a:r>
              <a:rPr lang="en-IN" sz="4400" b="0" i="0" dirty="0" err="1">
                <a:solidFill>
                  <a:srgbClr val="333333"/>
                </a:solidFill>
                <a:effectLst/>
                <a:latin typeface="Montserrat" panose="00000500000000000000" pitchFamily="2" charset="0"/>
              </a:rPr>
              <a:t>x,</a:t>
            </a:r>
            <a:r>
              <a:rPr lang="en-IN" sz="4400" b="1" i="0" dirty="0" err="1">
                <a:solidFill>
                  <a:srgbClr val="006699"/>
                </a:solidFill>
                <a:effectLst/>
                <a:latin typeface="Montserrat" panose="00000500000000000000" pitchFamily="2" charset="0"/>
              </a:rPr>
              <a:t>int</a:t>
            </a:r>
            <a:r>
              <a:rPr lang="en-IN" sz="4400" b="0" i="0" dirty="0">
                <a:solidFill>
                  <a:srgbClr val="333333"/>
                </a:solidFill>
                <a:effectLst/>
                <a:latin typeface="Montserrat" panose="00000500000000000000" pitchFamily="2" charset="0"/>
              </a:rPr>
              <a:t> y)  </a:t>
            </a:r>
          </a:p>
          <a:p>
            <a:pPr algn="just"/>
            <a:r>
              <a:rPr lang="en-US" sz="4400" b="0" i="0" dirty="0">
                <a:solidFill>
                  <a:srgbClr val="333333"/>
                </a:solidFill>
                <a:effectLst/>
                <a:latin typeface="Montserrat" panose="00000500000000000000" pitchFamily="2" charset="0"/>
              </a:rPr>
              <a:t>public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compareTo</a:t>
            </a:r>
            <a:r>
              <a:rPr lang="en-US" sz="4400" b="0" i="0" dirty="0">
                <a:solidFill>
                  <a:srgbClr val="333333"/>
                </a:solidFill>
                <a:effectLst/>
                <a:latin typeface="Montserrat" panose="00000500000000000000" pitchFamily="2" charset="0"/>
              </a:rPr>
              <a:t>(Integer </a:t>
            </a:r>
            <a:r>
              <a:rPr lang="en-US" sz="4400" b="0" i="0" dirty="0" err="1">
                <a:solidFill>
                  <a:srgbClr val="333333"/>
                </a:solidFill>
                <a:effectLst/>
                <a:latin typeface="Montserrat" panose="00000500000000000000" pitchFamily="2" charset="0"/>
              </a:rPr>
              <a:t>anotherInteger</a:t>
            </a:r>
            <a:r>
              <a:rPr lang="en-US" sz="4400" b="0" i="0" dirty="0">
                <a:solidFill>
                  <a:srgbClr val="333333"/>
                </a:solidFill>
                <a:effectLst/>
                <a:latin typeface="Montserrat" panose="00000500000000000000" pitchFamily="2" charset="0"/>
              </a:rPr>
              <a:t>)  </a:t>
            </a:r>
          </a:p>
          <a:p>
            <a:pPr algn="just"/>
            <a:endParaRPr lang="en-US" sz="3600" dirty="0">
              <a:latin typeface="Garamond" panose="02020404030301010803" pitchFamily="18" charset="0"/>
            </a:endParaRPr>
          </a:p>
          <a:p>
            <a:pPr algn="just"/>
            <a:r>
              <a:rPr lang="en-US" sz="3600" dirty="0">
                <a:latin typeface="Garamond" panose="02020404030301010803" pitchFamily="18" charset="0"/>
              </a:rPr>
              <a:t>int num1 = 10;  </a:t>
            </a:r>
          </a:p>
          <a:p>
            <a:pPr algn="just"/>
            <a:r>
              <a:rPr lang="en-US" sz="3600" dirty="0">
                <a:latin typeface="Garamond" panose="02020404030301010803" pitchFamily="18" charset="0"/>
              </a:rPr>
              <a:t>int num2 = 20;  </a:t>
            </a:r>
          </a:p>
          <a:p>
            <a:pPr algn="just"/>
            <a:r>
              <a:rPr lang="en-US" sz="3600" dirty="0">
                <a:latin typeface="Garamond" panose="02020404030301010803" pitchFamily="18" charset="0"/>
              </a:rPr>
              <a:t>// as num1 less than num2, Output will be less than zero  </a:t>
            </a:r>
          </a:p>
          <a:p>
            <a:pPr algn="just"/>
            <a:r>
              <a:rPr lang="en-US" sz="3600" b="1" dirty="0">
                <a:latin typeface="Garamond" panose="02020404030301010803" pitchFamily="18" charset="0"/>
              </a:rPr>
              <a:t>System.out.println(</a:t>
            </a:r>
            <a:r>
              <a:rPr lang="en-US" sz="3600" b="1" dirty="0" err="1">
                <a:latin typeface="Garamond" panose="02020404030301010803" pitchFamily="18" charset="0"/>
              </a:rPr>
              <a:t>Integer.compare</a:t>
            </a:r>
            <a:r>
              <a:rPr lang="en-US" sz="3600" b="1" dirty="0">
                <a:latin typeface="Garamond" panose="02020404030301010803" pitchFamily="18" charset="0"/>
              </a:rPr>
              <a:t>(num1, num2)); </a:t>
            </a:r>
          </a:p>
          <a:p>
            <a:pPr algn="just"/>
            <a:endParaRPr lang="en-US" sz="3600" dirty="0">
              <a:latin typeface="Garamond" panose="02020404030301010803" pitchFamily="18" charset="0"/>
            </a:endParaRPr>
          </a:p>
          <a:p>
            <a:pPr algn="just"/>
            <a:r>
              <a:rPr lang="en-US" sz="3600" dirty="0">
                <a:latin typeface="Garamond" panose="02020404030301010803" pitchFamily="18" charset="0"/>
              </a:rPr>
              <a:t>Integer num1 = new Integer(10);  </a:t>
            </a:r>
          </a:p>
          <a:p>
            <a:pPr algn="just"/>
            <a:r>
              <a:rPr lang="en-US" sz="3600" dirty="0">
                <a:latin typeface="Garamond" panose="02020404030301010803" pitchFamily="18" charset="0"/>
              </a:rPr>
              <a:t>Integer num2 = new Integer(20);</a:t>
            </a:r>
          </a:p>
          <a:p>
            <a:pPr algn="just"/>
            <a:r>
              <a:rPr lang="pt-BR" sz="3600" b="1" dirty="0">
                <a:latin typeface="Garamond" panose="02020404030301010803" pitchFamily="18" charset="0"/>
              </a:rPr>
              <a:t>System.out.println(num1.compareTo(num2)); </a:t>
            </a:r>
            <a:endParaRPr lang="en-US" sz="3600" b="1"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3341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52086-F2F3-5A11-65A8-CDFF94A1333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071862E-56C1-E1EF-1E24-EDFE98C6C46F}"/>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13AB4F63-6ADB-5EF9-328D-BE1281F5B10A}"/>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3ED93E61-2C56-70FD-479B-58B21A1237A7}"/>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0DCBC2CF-F152-B4FE-549A-F4BB130D43E3}"/>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3D71D992-CF37-06AA-492D-6D77855E4AD1}"/>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AE93E078-8473-4862-28CB-123D077AB364}"/>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B971A487-E1EF-7FAB-9B4E-9809550B8F97}"/>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9FF405EA-4613-A541-58EC-2F762EC25833}"/>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87F54174-BF8F-4B63-1CCB-F1849C725FF0}"/>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5" name="TextBox 4">
            <a:extLst>
              <a:ext uri="{FF2B5EF4-FFF2-40B4-BE49-F238E27FC236}">
                <a16:creationId xmlns:a16="http://schemas.microsoft.com/office/drawing/2014/main" id="{94F005E3-E911-BAC7-42EF-7D1075D10D2F}"/>
              </a:ext>
            </a:extLst>
          </p:cNvPr>
          <p:cNvSpPr txBox="1"/>
          <p:nvPr/>
        </p:nvSpPr>
        <p:spPr>
          <a:xfrm>
            <a:off x="2514600" y="2213322"/>
            <a:ext cx="15240000" cy="6124754"/>
          </a:xfrm>
          <a:prstGeom prst="rect">
            <a:avLst/>
          </a:prstGeom>
          <a:noFill/>
        </p:spPr>
        <p:txBody>
          <a:bodyPr wrap="square">
            <a:spAutoFit/>
          </a:bodyPr>
          <a:lstStyle/>
          <a:p>
            <a:r>
              <a:rPr lang="en-IN" sz="4400" b="0" i="0" dirty="0">
                <a:solidFill>
                  <a:srgbClr val="333333"/>
                </a:solidFill>
                <a:effectLst/>
                <a:latin typeface="Montserrat" panose="00000500000000000000" pitchFamily="2" charset="0"/>
              </a:rPr>
              <a:t>public </a:t>
            </a:r>
            <a:r>
              <a:rPr lang="en-IN" sz="4400" b="1" i="0" dirty="0">
                <a:solidFill>
                  <a:srgbClr val="006699"/>
                </a:solidFill>
                <a:effectLst/>
                <a:latin typeface="Montserrat" panose="00000500000000000000" pitchFamily="2" charset="0"/>
              </a:rPr>
              <a:t>double</a:t>
            </a:r>
            <a:r>
              <a:rPr lang="en-IN" sz="4400" b="0" i="0" dirty="0">
                <a:solidFill>
                  <a:srgbClr val="333333"/>
                </a:solidFill>
                <a:effectLst/>
                <a:latin typeface="Montserrat" panose="00000500000000000000" pitchFamily="2" charset="0"/>
              </a:rPr>
              <a:t> </a:t>
            </a:r>
            <a:r>
              <a:rPr lang="en-IN" sz="4400" b="0" i="0" dirty="0" err="1">
                <a:solidFill>
                  <a:srgbClr val="333333"/>
                </a:solidFill>
                <a:effectLst/>
                <a:latin typeface="Montserrat" panose="00000500000000000000" pitchFamily="2" charset="0"/>
              </a:rPr>
              <a:t>doubleValue</a:t>
            </a:r>
            <a:r>
              <a:rPr lang="en-IN" sz="4400" b="0" i="0" dirty="0">
                <a:solidFill>
                  <a:srgbClr val="333333"/>
                </a:solidFill>
                <a:effectLst/>
                <a:latin typeface="Montserrat" panose="00000500000000000000" pitchFamily="2" charset="0"/>
              </a:rPr>
              <a:t>()  </a:t>
            </a:r>
          </a:p>
          <a:p>
            <a:pPr algn="l"/>
            <a:endParaRPr lang="en-US" sz="4400" b="0" i="0" dirty="0">
              <a:solidFill>
                <a:srgbClr val="333333"/>
              </a:solidFill>
              <a:effectLst/>
              <a:latin typeface="Montserrat" panose="00000500000000000000" pitchFamily="2" charset="0"/>
            </a:endParaRPr>
          </a:p>
          <a:p>
            <a:pPr algn="just"/>
            <a:r>
              <a:rPr lang="en-US" sz="4400" b="0" i="0" dirty="0">
                <a:solidFill>
                  <a:srgbClr val="333333"/>
                </a:solidFill>
                <a:effectLst/>
                <a:latin typeface="Garamond" panose="02020404030301010803" pitchFamily="18" charset="0"/>
              </a:rPr>
              <a:t>This method returns the value of this Integer as a double equivalent.</a:t>
            </a:r>
          </a:p>
          <a:p>
            <a:pPr algn="just"/>
            <a:r>
              <a:rPr lang="en-US" sz="4400" dirty="0">
                <a:solidFill>
                  <a:srgbClr val="333333"/>
                </a:solidFill>
                <a:latin typeface="Garamond" panose="02020404030301010803" pitchFamily="18" charset="0"/>
              </a:rPr>
              <a:t>Similarly </a:t>
            </a:r>
            <a:r>
              <a:rPr lang="en-US" sz="4400" b="0" i="0" dirty="0">
                <a:solidFill>
                  <a:srgbClr val="333333"/>
                </a:solidFill>
                <a:effectLst/>
                <a:latin typeface="Garamond" panose="02020404030301010803" pitchFamily="18" charset="0"/>
              </a:rPr>
              <a:t> we have other methods too,</a:t>
            </a:r>
          </a:p>
          <a:p>
            <a:pPr algn="just"/>
            <a:endParaRPr lang="en-US" sz="3600" dirty="0">
              <a:latin typeface="Garamond" panose="02020404030301010803" pitchFamily="18" charset="0"/>
            </a:endParaRPr>
          </a:p>
          <a:p>
            <a:pPr algn="just"/>
            <a:r>
              <a:rPr lang="en-IN" sz="3600" b="0" i="0" dirty="0">
                <a:solidFill>
                  <a:srgbClr val="333333"/>
                </a:solidFill>
                <a:effectLst/>
                <a:latin typeface="Montserrat" panose="00000500000000000000" pitchFamily="2" charset="0"/>
              </a:rPr>
              <a:t>public </a:t>
            </a:r>
            <a:r>
              <a:rPr lang="en-IN" sz="3600" b="1" i="0" dirty="0">
                <a:solidFill>
                  <a:srgbClr val="006699"/>
                </a:solidFill>
                <a:effectLst/>
                <a:latin typeface="Montserrat" panose="00000500000000000000" pitchFamily="2" charset="0"/>
              </a:rPr>
              <a:t>int</a:t>
            </a:r>
            <a:r>
              <a:rPr lang="en-IN" sz="3600" b="0" i="0" dirty="0">
                <a:solidFill>
                  <a:srgbClr val="333333"/>
                </a:solidFill>
                <a:effectLst/>
                <a:latin typeface="Montserrat" panose="00000500000000000000" pitchFamily="2" charset="0"/>
              </a:rPr>
              <a:t> </a:t>
            </a:r>
            <a:r>
              <a:rPr lang="en-IN" sz="3600" b="0" i="0" dirty="0" err="1">
                <a:solidFill>
                  <a:srgbClr val="333333"/>
                </a:solidFill>
                <a:effectLst/>
                <a:latin typeface="Montserrat" panose="00000500000000000000" pitchFamily="2" charset="0"/>
              </a:rPr>
              <a:t>intValue</a:t>
            </a:r>
            <a:r>
              <a:rPr lang="en-IN" sz="3600" b="0" i="0" dirty="0">
                <a:solidFill>
                  <a:srgbClr val="333333"/>
                </a:solidFill>
                <a:effectLst/>
                <a:latin typeface="Montserrat" panose="00000500000000000000" pitchFamily="2" charset="0"/>
              </a:rPr>
              <a:t>()  </a:t>
            </a:r>
          </a:p>
          <a:p>
            <a:pPr algn="just"/>
            <a:r>
              <a:rPr lang="en-IN" sz="3600" b="0" i="0" dirty="0">
                <a:solidFill>
                  <a:srgbClr val="333333"/>
                </a:solidFill>
                <a:effectLst/>
                <a:latin typeface="Montserrat" panose="00000500000000000000" pitchFamily="2" charset="0"/>
              </a:rPr>
              <a:t>public abstract float </a:t>
            </a:r>
            <a:r>
              <a:rPr lang="en-IN" sz="3600" b="0" i="0" dirty="0" err="1">
                <a:solidFill>
                  <a:srgbClr val="333333"/>
                </a:solidFill>
                <a:effectLst/>
                <a:latin typeface="Montserrat" panose="00000500000000000000" pitchFamily="2" charset="0"/>
              </a:rPr>
              <a:t>floatValue</a:t>
            </a:r>
            <a:r>
              <a:rPr lang="en-IN" sz="3600" b="0" i="0" dirty="0">
                <a:solidFill>
                  <a:srgbClr val="333333"/>
                </a:solidFill>
                <a:effectLst/>
                <a:latin typeface="Montserrat" panose="00000500000000000000" pitchFamily="2" charset="0"/>
              </a:rPr>
              <a:t>() </a:t>
            </a:r>
          </a:p>
          <a:p>
            <a:pPr algn="just"/>
            <a:r>
              <a:rPr lang="en-IN" sz="3600" b="0" i="0" dirty="0">
                <a:solidFill>
                  <a:srgbClr val="333333"/>
                </a:solidFill>
                <a:effectLst/>
                <a:latin typeface="Montserrat" panose="00000500000000000000" pitchFamily="2" charset="0"/>
              </a:rPr>
              <a:t>public </a:t>
            </a:r>
            <a:r>
              <a:rPr lang="en-IN" sz="3600" b="1" i="0" dirty="0">
                <a:solidFill>
                  <a:srgbClr val="006699"/>
                </a:solidFill>
                <a:effectLst/>
                <a:latin typeface="Montserrat" panose="00000500000000000000" pitchFamily="2" charset="0"/>
              </a:rPr>
              <a:t>int</a:t>
            </a:r>
            <a:r>
              <a:rPr lang="en-IN" sz="3600" b="0" i="0" dirty="0">
                <a:solidFill>
                  <a:srgbClr val="333333"/>
                </a:solidFill>
                <a:effectLst/>
                <a:latin typeface="Montserrat" panose="00000500000000000000" pitchFamily="2" charset="0"/>
              </a:rPr>
              <a:t> </a:t>
            </a:r>
            <a:r>
              <a:rPr lang="en-IN" sz="3600" b="0" i="0" dirty="0" err="1">
                <a:solidFill>
                  <a:srgbClr val="333333"/>
                </a:solidFill>
                <a:effectLst/>
                <a:latin typeface="Montserrat" panose="00000500000000000000" pitchFamily="2" charset="0"/>
              </a:rPr>
              <a:t>longValue</a:t>
            </a:r>
            <a:r>
              <a:rPr lang="en-IN" sz="3600" b="0" i="0" dirty="0">
                <a:solidFill>
                  <a:srgbClr val="333333"/>
                </a:solidFill>
                <a:effectLst/>
                <a:latin typeface="Montserrat" panose="00000500000000000000" pitchFamily="2" charset="0"/>
              </a:rPr>
              <a:t>()  </a:t>
            </a:r>
          </a:p>
          <a:p>
            <a:pPr algn="just"/>
            <a:endParaRPr lang="en-IN" sz="3600" b="0" i="0" dirty="0">
              <a:solidFill>
                <a:srgbClr val="333333"/>
              </a:solidFill>
              <a:effectLst/>
              <a:latin typeface="Montserrat" panose="00000500000000000000" pitchFamily="2" charset="0"/>
            </a:endParaRPr>
          </a:p>
          <a:p>
            <a:pPr algn="just"/>
            <a:endParaRPr lang="en-US" sz="3600" dirty="0">
              <a:latin typeface="Garamond" panose="02020404030301010803" pitchFamily="18" charset="0"/>
            </a:endParaRPr>
          </a:p>
        </p:txBody>
      </p:sp>
    </p:spTree>
    <p:extLst>
      <p:ext uri="{BB962C8B-B14F-4D97-AF65-F5344CB8AC3E}">
        <p14:creationId xmlns:p14="http://schemas.microsoft.com/office/powerpoint/2010/main" val="91140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B5B26-02DB-9BC5-247D-E19CD59930DE}"/>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A725AD18-DB67-65B3-213F-2C98D96FF363}"/>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F3370397-6CAC-99FC-D8B0-1B9C8AF046CF}"/>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28F18AF4-65C2-D4DF-2703-8D47894B3B92}"/>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DDE551FD-BB5F-A9EE-D151-7E503B0382DE}"/>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745738B2-96AD-0152-A7C6-A60DD23AF056}"/>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7D86C1D7-38A1-740E-E0ED-AB075A655EFF}"/>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A758B278-F387-362A-D67C-E1C920D88444}"/>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F498C226-7476-4595-E1FC-5698F65F18B1}"/>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A14D04A7-5A60-805A-802A-BC13275FDC10}"/>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3" name="TextBox 2">
            <a:extLst>
              <a:ext uri="{FF2B5EF4-FFF2-40B4-BE49-F238E27FC236}">
                <a16:creationId xmlns:a16="http://schemas.microsoft.com/office/drawing/2014/main" id="{546DDB25-F607-8B84-BC50-4B71BC325F1F}"/>
              </a:ext>
            </a:extLst>
          </p:cNvPr>
          <p:cNvSpPr txBox="1"/>
          <p:nvPr/>
        </p:nvSpPr>
        <p:spPr>
          <a:xfrm>
            <a:off x="3505200" y="2066993"/>
            <a:ext cx="9144000" cy="2308324"/>
          </a:xfrm>
          <a:prstGeom prst="rect">
            <a:avLst/>
          </a:prstGeom>
          <a:noFill/>
        </p:spPr>
        <p:txBody>
          <a:bodyPr wrap="square">
            <a:spAutoFit/>
          </a:bodyPr>
          <a:lstStyle/>
          <a:p>
            <a:r>
              <a:rPr lang="en-US" sz="3600" dirty="0">
                <a:latin typeface="Garamond" panose="02020404030301010803" pitchFamily="18" charset="0"/>
              </a:rPr>
              <a:t>public static int sum(int a, int b)  </a:t>
            </a:r>
          </a:p>
          <a:p>
            <a:r>
              <a:rPr lang="en-US" sz="3600" dirty="0">
                <a:latin typeface="Garamond" panose="02020404030301010803" pitchFamily="18" charset="0"/>
              </a:rPr>
              <a:t>public static long sum(long a, long b)  </a:t>
            </a:r>
          </a:p>
          <a:p>
            <a:r>
              <a:rPr lang="en-US" sz="3600" dirty="0">
                <a:latin typeface="Garamond" panose="02020404030301010803" pitchFamily="18" charset="0"/>
              </a:rPr>
              <a:t>public static float sum(float a, float b)  </a:t>
            </a:r>
          </a:p>
          <a:p>
            <a:r>
              <a:rPr lang="en-US" sz="3600" dirty="0">
                <a:latin typeface="Garamond" panose="02020404030301010803" pitchFamily="18" charset="0"/>
              </a:rPr>
              <a:t>public static double sum(double a, double b) </a:t>
            </a:r>
            <a:endParaRPr lang="en-IN" sz="3600" dirty="0">
              <a:latin typeface="Garamond" panose="02020404030301010803" pitchFamily="18" charset="0"/>
            </a:endParaRPr>
          </a:p>
        </p:txBody>
      </p:sp>
      <p:sp>
        <p:nvSpPr>
          <p:cNvPr id="8" name="TextBox 7">
            <a:extLst>
              <a:ext uri="{FF2B5EF4-FFF2-40B4-BE49-F238E27FC236}">
                <a16:creationId xmlns:a16="http://schemas.microsoft.com/office/drawing/2014/main" id="{8F57EE25-EBEA-942B-F513-FE7DFD37FC55}"/>
              </a:ext>
            </a:extLst>
          </p:cNvPr>
          <p:cNvSpPr txBox="1"/>
          <p:nvPr/>
        </p:nvSpPr>
        <p:spPr>
          <a:xfrm>
            <a:off x="2819400" y="4924196"/>
            <a:ext cx="14140080" cy="2554545"/>
          </a:xfrm>
          <a:prstGeom prst="rect">
            <a:avLst/>
          </a:prstGeom>
          <a:noFill/>
        </p:spPr>
        <p:txBody>
          <a:bodyPr wrap="square">
            <a:spAutoFit/>
          </a:bodyPr>
          <a:lstStyle/>
          <a:p>
            <a:pPr algn="l"/>
            <a:r>
              <a:rPr lang="en-US" sz="4000" b="0" i="0" dirty="0">
                <a:solidFill>
                  <a:srgbClr val="333333"/>
                </a:solidFill>
                <a:effectLst/>
                <a:latin typeface="Garamond" panose="02020404030301010803" pitchFamily="18" charset="0"/>
              </a:rPr>
              <a:t>int a = </a:t>
            </a:r>
            <a:r>
              <a:rPr lang="en-US" sz="4000" b="0" i="0" dirty="0">
                <a:solidFill>
                  <a:srgbClr val="C00000"/>
                </a:solidFill>
                <a:effectLst/>
                <a:latin typeface="Garamond" panose="02020404030301010803" pitchFamily="18" charset="0"/>
              </a:rPr>
              <a:t>65</a:t>
            </a:r>
            <a:r>
              <a:rPr lang="en-US" sz="4000" b="0" i="0" dirty="0">
                <a:solidFill>
                  <a:srgbClr val="333333"/>
                </a:solidFill>
                <a:effectLst/>
                <a:latin typeface="Garamond" panose="02020404030301010803" pitchFamily="18" charset="0"/>
              </a:rPr>
              <a:t>;  </a:t>
            </a:r>
          </a:p>
          <a:p>
            <a:pPr algn="l"/>
            <a:r>
              <a:rPr lang="en-US" sz="4000" b="1" i="0" dirty="0">
                <a:solidFill>
                  <a:srgbClr val="006699"/>
                </a:solidFill>
                <a:effectLst/>
                <a:latin typeface="Garamond" panose="02020404030301010803" pitchFamily="18" charset="0"/>
              </a:rPr>
              <a:t>int</a:t>
            </a:r>
            <a:r>
              <a:rPr lang="en-US" sz="4000" b="0" i="0" dirty="0">
                <a:solidFill>
                  <a:srgbClr val="333333"/>
                </a:solidFill>
                <a:effectLst/>
                <a:latin typeface="Garamond" panose="02020404030301010803" pitchFamily="18" charset="0"/>
              </a:rPr>
              <a:t> b = </a:t>
            </a:r>
            <a:r>
              <a:rPr lang="en-US" sz="4000" b="0" i="0" dirty="0">
                <a:solidFill>
                  <a:srgbClr val="C00000"/>
                </a:solidFill>
                <a:effectLst/>
                <a:latin typeface="Garamond" panose="02020404030301010803" pitchFamily="18" charset="0"/>
              </a:rPr>
              <a:t>35</a:t>
            </a:r>
            <a:r>
              <a:rPr lang="en-US" sz="4000" b="0" i="0" dirty="0">
                <a:solidFill>
                  <a:srgbClr val="333333"/>
                </a:solidFill>
                <a:effectLst/>
                <a:latin typeface="Garamond" panose="02020404030301010803" pitchFamily="18" charset="0"/>
              </a:rPr>
              <a:t>;   </a:t>
            </a:r>
            <a:endParaRPr lang="en-US" sz="4000" dirty="0">
              <a:solidFill>
                <a:srgbClr val="333333"/>
              </a:solidFill>
              <a:latin typeface="Garamond" panose="02020404030301010803" pitchFamily="18" charset="0"/>
            </a:endParaRPr>
          </a:p>
          <a:p>
            <a:pPr algn="l"/>
            <a:r>
              <a:rPr lang="en-US" sz="4000" b="0" i="0" dirty="0">
                <a:solidFill>
                  <a:srgbClr val="333333"/>
                </a:solidFill>
                <a:effectLst/>
                <a:latin typeface="Garamond" panose="02020404030301010803" pitchFamily="18" charset="0"/>
              </a:rPr>
              <a:t>System.out.println("The sum of a and b is = " + </a:t>
            </a:r>
            <a:r>
              <a:rPr lang="en-US" sz="4000" b="1" i="0" dirty="0" err="1">
                <a:solidFill>
                  <a:srgbClr val="333333"/>
                </a:solidFill>
                <a:effectLst/>
                <a:latin typeface="Garamond" panose="02020404030301010803" pitchFamily="18" charset="0"/>
              </a:rPr>
              <a:t>Integer.sum</a:t>
            </a:r>
            <a:r>
              <a:rPr lang="en-US" sz="4000" b="1" i="0" dirty="0">
                <a:solidFill>
                  <a:srgbClr val="333333"/>
                </a:solidFill>
                <a:effectLst/>
                <a:latin typeface="Garamond" panose="02020404030301010803" pitchFamily="18" charset="0"/>
              </a:rPr>
              <a:t>(a, b));  </a:t>
            </a:r>
          </a:p>
        </p:txBody>
      </p:sp>
    </p:spTree>
    <p:extLst>
      <p:ext uri="{BB962C8B-B14F-4D97-AF65-F5344CB8AC3E}">
        <p14:creationId xmlns:p14="http://schemas.microsoft.com/office/powerpoint/2010/main" val="216895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68D8-B878-A2D9-6E79-474110848611}"/>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FA5268F7-8D54-3D92-E8BD-94E4A3B68668}"/>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7EFAE01B-EF06-1FDE-DFB2-964B9BAC5DE5}"/>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AA7DB06D-6DFB-DEA8-B0D5-E6DFCF0C9A46}"/>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CBEB536F-77D2-6660-F5E0-22498CD7F13F}"/>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54F0EC2B-28E1-A9E2-0EC8-D4EDE2E3BC9B}"/>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B9521D5-CCAA-1430-547A-BCCD531119EB}"/>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Character Wrapper Class</a:t>
              </a:r>
            </a:p>
          </p:txBody>
        </p:sp>
      </p:grpSp>
      <p:grpSp>
        <p:nvGrpSpPr>
          <p:cNvPr id="41" name="Group 40">
            <a:extLst>
              <a:ext uri="{FF2B5EF4-FFF2-40B4-BE49-F238E27FC236}">
                <a16:creationId xmlns:a16="http://schemas.microsoft.com/office/drawing/2014/main" id="{5FD01225-33FF-2A96-95AA-23E2C546947F}"/>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7613294A-1E15-9825-F6F8-C93427AD50C4}"/>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F72EDD9B-754A-4060-2530-36CD753B6BB6}"/>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4" name="Picture 3">
            <a:extLst>
              <a:ext uri="{FF2B5EF4-FFF2-40B4-BE49-F238E27FC236}">
                <a16:creationId xmlns:a16="http://schemas.microsoft.com/office/drawing/2014/main" id="{47475A08-D323-DFCF-D2E6-F14C328523D2}"/>
              </a:ext>
            </a:extLst>
          </p:cNvPr>
          <p:cNvPicPr>
            <a:picLocks noChangeAspect="1"/>
          </p:cNvPicPr>
          <p:nvPr/>
        </p:nvPicPr>
        <p:blipFill>
          <a:blip r:embed="rId9"/>
          <a:stretch>
            <a:fillRect/>
          </a:stretch>
        </p:blipFill>
        <p:spPr>
          <a:xfrm>
            <a:off x="2268051" y="266700"/>
            <a:ext cx="15070483" cy="9497545"/>
          </a:xfrm>
          <a:prstGeom prst="rect">
            <a:avLst/>
          </a:prstGeom>
        </p:spPr>
      </p:pic>
    </p:spTree>
    <p:extLst>
      <p:ext uri="{BB962C8B-B14F-4D97-AF65-F5344CB8AC3E}">
        <p14:creationId xmlns:p14="http://schemas.microsoft.com/office/powerpoint/2010/main" val="389160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55655-65C8-18BD-08F5-7B6BFA2EEE8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0571A7F-60CF-778C-A9C7-C38D86AD4C43}"/>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D237BF9-3DC5-D1F8-B2CA-24A76A0331E0}"/>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9F70D7F7-D102-AE9E-E329-5561CFAC0B8B}"/>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9EB4AACA-1F82-DDC7-1D7C-FB7A336E3C6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D6A60960-2E7B-B1AB-B81E-EF14519D0BEF}"/>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7E7EFB7-0A91-9AB2-6BD6-F2F888CAB60A}"/>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Character Wrapper Class</a:t>
              </a:r>
            </a:p>
          </p:txBody>
        </p:sp>
      </p:grpSp>
      <p:grpSp>
        <p:nvGrpSpPr>
          <p:cNvPr id="41" name="Group 40">
            <a:extLst>
              <a:ext uri="{FF2B5EF4-FFF2-40B4-BE49-F238E27FC236}">
                <a16:creationId xmlns:a16="http://schemas.microsoft.com/office/drawing/2014/main" id="{97BB84C2-DDB8-CEAC-4EDC-538745954A5E}"/>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3CB625F-BA28-44A6-0BE4-800CD4D650E6}"/>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5693D6A1-BA5E-26E7-6DC1-000603ADCE22}"/>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3" name="Picture 2">
            <a:extLst>
              <a:ext uri="{FF2B5EF4-FFF2-40B4-BE49-F238E27FC236}">
                <a16:creationId xmlns:a16="http://schemas.microsoft.com/office/drawing/2014/main" id="{E63A5CEE-67E7-0404-BA16-1093D8E737CB}"/>
              </a:ext>
            </a:extLst>
          </p:cNvPr>
          <p:cNvPicPr>
            <a:picLocks noChangeAspect="1"/>
          </p:cNvPicPr>
          <p:nvPr/>
        </p:nvPicPr>
        <p:blipFill>
          <a:blip r:embed="rId9"/>
          <a:stretch>
            <a:fillRect/>
          </a:stretch>
        </p:blipFill>
        <p:spPr>
          <a:xfrm>
            <a:off x="2097706" y="266700"/>
            <a:ext cx="16296676" cy="9625854"/>
          </a:xfrm>
          <a:prstGeom prst="rect">
            <a:avLst/>
          </a:prstGeom>
        </p:spPr>
      </p:pic>
    </p:spTree>
    <p:extLst>
      <p:ext uri="{BB962C8B-B14F-4D97-AF65-F5344CB8AC3E}">
        <p14:creationId xmlns:p14="http://schemas.microsoft.com/office/powerpoint/2010/main" val="6019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8A8F7-F899-43BA-4D3F-C0FB05E3E720}"/>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2F0325FD-D8BD-1A73-5C73-48C245F2E6C1}"/>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8D0678E1-58AF-07B4-204B-7A7472C16E7F}"/>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B21F9DBB-1D47-14D5-2146-CC48B2841486}"/>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ABCC2411-7C07-321E-BCA9-AF307A85280D}"/>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AF3C3E7B-75D4-9F6D-01E7-E52BDB656330}"/>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95DB25D8-4B9F-BC40-3F5D-2282E54FAD0C}"/>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Character Wrapper Class</a:t>
              </a:r>
            </a:p>
          </p:txBody>
        </p:sp>
      </p:grpSp>
      <p:grpSp>
        <p:nvGrpSpPr>
          <p:cNvPr id="41" name="Group 40">
            <a:extLst>
              <a:ext uri="{FF2B5EF4-FFF2-40B4-BE49-F238E27FC236}">
                <a16:creationId xmlns:a16="http://schemas.microsoft.com/office/drawing/2014/main" id="{D8C9F009-D812-447C-2A25-21141055864F}"/>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4BFFCE4C-7E40-51D6-4D93-CD5E0C847E6D}"/>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E5A70F5F-42D3-4FC3-E482-AB4B5799E564}"/>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4" name="Picture 3">
            <a:extLst>
              <a:ext uri="{FF2B5EF4-FFF2-40B4-BE49-F238E27FC236}">
                <a16:creationId xmlns:a16="http://schemas.microsoft.com/office/drawing/2014/main" id="{1C6C33B0-0673-1DA3-84A7-B46180B62E5E}"/>
              </a:ext>
            </a:extLst>
          </p:cNvPr>
          <p:cNvPicPr>
            <a:picLocks noChangeAspect="1"/>
          </p:cNvPicPr>
          <p:nvPr/>
        </p:nvPicPr>
        <p:blipFill>
          <a:blip r:embed="rId9"/>
          <a:stretch>
            <a:fillRect/>
          </a:stretch>
        </p:blipFill>
        <p:spPr>
          <a:xfrm>
            <a:off x="1600200" y="294118"/>
            <a:ext cx="15623721" cy="9721427"/>
          </a:xfrm>
          <a:prstGeom prst="rect">
            <a:avLst/>
          </a:prstGeom>
        </p:spPr>
      </p:pic>
    </p:spTree>
    <p:extLst>
      <p:ext uri="{BB962C8B-B14F-4D97-AF65-F5344CB8AC3E}">
        <p14:creationId xmlns:p14="http://schemas.microsoft.com/office/powerpoint/2010/main" val="34958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23C6C-0E91-A0CC-ACAD-6758F9BBF41B}"/>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62D0B12-FA8A-039C-51A6-846C483C95B5}"/>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1293B12D-9125-50F5-1A2A-CB3A57F7DF99}"/>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FEC811EB-2692-497E-29C0-459D4429FD4C}"/>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974B7275-1323-D07C-4B0E-5541E49AB815}"/>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A0AD52F4-3D0F-58E1-A775-110A8EB7BFEC}"/>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DD135025-D282-10CB-090A-645A1869850F}"/>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Character Wrapper Class</a:t>
              </a:r>
            </a:p>
          </p:txBody>
        </p:sp>
      </p:grpSp>
      <p:grpSp>
        <p:nvGrpSpPr>
          <p:cNvPr id="41" name="Group 40">
            <a:extLst>
              <a:ext uri="{FF2B5EF4-FFF2-40B4-BE49-F238E27FC236}">
                <a16:creationId xmlns:a16="http://schemas.microsoft.com/office/drawing/2014/main" id="{6F8DB439-F13F-6F90-77CB-0DBD7E809ECF}"/>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35D97A7C-6150-D816-A2B1-D3A99310DA9D}"/>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56EBAE73-5501-F32D-B190-2578D880D1D4}"/>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3" name="Picture 2">
            <a:extLst>
              <a:ext uri="{FF2B5EF4-FFF2-40B4-BE49-F238E27FC236}">
                <a16:creationId xmlns:a16="http://schemas.microsoft.com/office/drawing/2014/main" id="{A6475EEB-D7E3-DE96-6716-A877BA854855}"/>
              </a:ext>
            </a:extLst>
          </p:cNvPr>
          <p:cNvPicPr>
            <a:picLocks noChangeAspect="1"/>
          </p:cNvPicPr>
          <p:nvPr/>
        </p:nvPicPr>
        <p:blipFill>
          <a:blip r:embed="rId9"/>
          <a:stretch>
            <a:fillRect/>
          </a:stretch>
        </p:blipFill>
        <p:spPr>
          <a:xfrm>
            <a:off x="2097706" y="1729925"/>
            <a:ext cx="16019530" cy="7782860"/>
          </a:xfrm>
          <a:prstGeom prst="rect">
            <a:avLst/>
          </a:prstGeom>
        </p:spPr>
      </p:pic>
    </p:spTree>
    <p:extLst>
      <p:ext uri="{BB962C8B-B14F-4D97-AF65-F5344CB8AC3E}">
        <p14:creationId xmlns:p14="http://schemas.microsoft.com/office/powerpoint/2010/main" val="77443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3" name="Google Shape;103;p14"/>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1</a:t>
            </a:r>
            <a:endParaRPr sz="5600" b="1" dirty="0">
              <a:solidFill>
                <a:srgbClr val="C00000"/>
              </a:solidFill>
              <a:latin typeface="Garamond" panose="02020404030301010803" pitchFamily="18" charset="0"/>
            </a:endParaRPr>
          </a:p>
        </p:txBody>
      </p:sp>
      <p:sp>
        <p:nvSpPr>
          <p:cNvPr id="105" name="Google Shape;105;p14"/>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19</a:t>
            </a:fld>
            <a:endParaRPr/>
          </a:p>
        </p:txBody>
      </p:sp>
      <p:pic>
        <p:nvPicPr>
          <p:cNvPr id="2052" name="Picture 4">
            <a:extLst>
              <a:ext uri="{FF2B5EF4-FFF2-40B4-BE49-F238E27FC236}">
                <a16:creationId xmlns:a16="http://schemas.microsoft.com/office/drawing/2014/main" id="{DC71E9F8-6AC8-52A3-8437-9CCAA4AAE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AEF90A8F-DD4B-BB0C-EF17-3FCE23FBF1AA}"/>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Google Shape;2572;p28">
            <a:extLst>
              <a:ext uri="{FF2B5EF4-FFF2-40B4-BE49-F238E27FC236}">
                <a16:creationId xmlns:a16="http://schemas.microsoft.com/office/drawing/2014/main" id="{C52076F6-076B-F9C2-BE62-8669BCC2F8D4}"/>
              </a:ext>
            </a:extLst>
          </p:cNvPr>
          <p:cNvSpPr txBox="1"/>
          <p:nvPr/>
        </p:nvSpPr>
        <p:spPr>
          <a:xfrm>
            <a:off x="1141012" y="1662344"/>
            <a:ext cx="16469561" cy="797137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Develop a Java program that converts a hexadecimal string into its decimal equivalent using the Integer wrapper class. The program should validate that the input is a valid hexadecimal string before conversion. If invalid, the program should notify the user of the error.</a:t>
            </a:r>
          </a:p>
          <a:p>
            <a:pPr marL="0" marR="0" lvl="0" indent="0" algn="l" rtl="0">
              <a:lnSpc>
                <a:spcPct val="100000"/>
              </a:lnSpc>
              <a:spcBef>
                <a:spcPts val="0"/>
              </a:spcBef>
              <a:spcAft>
                <a:spcPts val="0"/>
              </a:spcAft>
              <a:buNone/>
            </a:pPr>
            <a:endParaRPr lang="en-US" sz="3200"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Input Format:</a:t>
            </a:r>
          </a:p>
          <a:p>
            <a:pPr marL="0" marR="0" lvl="0" indent="0" algn="l" rtl="0">
              <a:lnSpc>
                <a:spcPct val="100000"/>
              </a:lnSpc>
              <a:spcBef>
                <a:spcPts val="0"/>
              </a:spcBef>
              <a:spcAft>
                <a:spcPts val="0"/>
              </a:spcAft>
              <a:buNone/>
            </a:pPr>
            <a:endParaRPr lang="en-US" sz="3200"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A hexadecimal number as a string.</a:t>
            </a:r>
          </a:p>
          <a:p>
            <a:pPr marL="0" marR="0" lvl="0" indent="0" algn="l" rtl="0">
              <a:lnSpc>
                <a:spcPct val="100000"/>
              </a:lnSpc>
              <a:spcBef>
                <a:spcPts val="0"/>
              </a:spcBef>
              <a:spcAft>
                <a:spcPts val="0"/>
              </a:spcAft>
              <a:buNone/>
            </a:pPr>
            <a:endParaRPr lang="en-US" sz="3200"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Output Format:</a:t>
            </a: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Decimal equivalent of the hexadecimal number or an error message if the input is invalid.</a:t>
            </a:r>
          </a:p>
          <a:p>
            <a:pPr marL="0" marR="0" lvl="0" indent="0" algn="l" rtl="0">
              <a:lnSpc>
                <a:spcPct val="100000"/>
              </a:lnSpc>
              <a:spcBef>
                <a:spcPts val="0"/>
              </a:spcBef>
              <a:spcAft>
                <a:spcPts val="0"/>
              </a:spcAft>
              <a:buNone/>
            </a:pPr>
            <a:endParaRPr lang="en-US" sz="3200"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Example:</a:t>
            </a:r>
          </a:p>
          <a:p>
            <a:pPr marL="0" marR="0" lvl="0" indent="0" algn="l" rtl="0">
              <a:lnSpc>
                <a:spcPct val="100000"/>
              </a:lnSpc>
              <a:spcBef>
                <a:spcPts val="0"/>
              </a:spcBef>
              <a:spcAft>
                <a:spcPts val="0"/>
              </a:spcAft>
              <a:buNone/>
            </a:pPr>
            <a:r>
              <a:rPr lang="en-US" sz="3200" dirty="0">
                <a:solidFill>
                  <a:srgbClr val="000000"/>
                </a:solidFill>
                <a:latin typeface="Garamond"/>
                <a:ea typeface="Garamond"/>
                <a:cs typeface="Garamond"/>
                <a:sym typeface="Garamond"/>
              </a:rPr>
              <a:t>Input</a:t>
            </a:r>
            <a:endParaRPr lang="en-US" sz="3200" b="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None/>
            </a:pPr>
            <a:r>
              <a:rPr lang="en-IN" sz="3200" dirty="0"/>
              <a:t>1A3F</a:t>
            </a:r>
            <a:endParaRPr lang="en-US" sz="3200" dirty="0">
              <a:solidFill>
                <a:srgbClr val="000000"/>
              </a:solidFill>
              <a:latin typeface="Garamond"/>
              <a:sym typeface="Garamond"/>
            </a:endParaRPr>
          </a:p>
          <a:p>
            <a:pPr marL="0" marR="0" lvl="0" indent="0" algn="l" rtl="0">
              <a:lnSpc>
                <a:spcPct val="100000"/>
              </a:lnSpc>
              <a:spcBef>
                <a:spcPts val="0"/>
              </a:spcBef>
              <a:spcAft>
                <a:spcPts val="0"/>
              </a:spcAft>
              <a:buNone/>
            </a:pPr>
            <a:r>
              <a:rPr lang="en-US" sz="3200" b="0" i="0" u="none" strike="noStrike" cap="none" dirty="0">
                <a:solidFill>
                  <a:srgbClr val="000000"/>
                </a:solidFill>
                <a:latin typeface="Garamond"/>
                <a:ea typeface="Garamond"/>
                <a:cs typeface="Garamond"/>
                <a:sym typeface="Garamond"/>
              </a:rPr>
              <a:t>Output</a:t>
            </a:r>
          </a:p>
          <a:p>
            <a:pPr marL="0" marR="0" lvl="0" indent="0" algn="l" rtl="0">
              <a:lnSpc>
                <a:spcPct val="100000"/>
              </a:lnSpc>
              <a:spcBef>
                <a:spcPts val="0"/>
              </a:spcBef>
              <a:spcAft>
                <a:spcPts val="0"/>
              </a:spcAft>
              <a:buNone/>
            </a:pPr>
            <a:r>
              <a:rPr lang="en-IN" sz="3200" dirty="0"/>
              <a:t>6719</a:t>
            </a:r>
            <a:endParaRPr sz="3200" b="0" i="0" u="none" strike="noStrike" cap="none" dirty="0">
              <a:solidFill>
                <a:srgbClr val="000000"/>
              </a:solidFill>
              <a:latin typeface="Garamond"/>
              <a:ea typeface="Garamond"/>
              <a:cs typeface="Garamond"/>
              <a:sym typeface="Garamond"/>
            </a:endParaRPr>
          </a:p>
        </p:txBody>
      </p:sp>
    </p:spTree>
    <p:extLst>
      <p:ext uri="{BB962C8B-B14F-4D97-AF65-F5344CB8AC3E}">
        <p14:creationId xmlns:p14="http://schemas.microsoft.com/office/powerpoint/2010/main" val="292430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129401" y="818093"/>
            <a:ext cx="1675194" cy="526170"/>
          </a:xfrm>
          <a:prstGeom prst="rect">
            <a:avLst/>
          </a:prstGeom>
        </p:spPr>
        <p:txBody>
          <a:bodyPr lIns="0" tIns="0" rIns="0" bIns="0" rtlCol="0" anchor="t">
            <a:spAutoFit/>
          </a:bodyPr>
          <a:lstStyle/>
          <a:p>
            <a:pPr algn="ctr">
              <a:lnSpc>
                <a:spcPts val="3022"/>
              </a:lnSpc>
            </a:pPr>
            <a:endParaRPr lang="en-US" sz="6600" dirty="0">
              <a:solidFill>
                <a:srgbClr val="9B2974"/>
              </a:solidFill>
              <a:latin typeface="Garamond" panose="02020404030301010803" pitchFamily="18" charset="0"/>
              <a:ea typeface="Tomorrow"/>
              <a:cs typeface="Tomorrow"/>
              <a:sym typeface="Tomorrow"/>
            </a:endParaRPr>
          </a:p>
        </p:txBody>
      </p:sp>
      <p:grpSp>
        <p:nvGrpSpPr>
          <p:cNvPr id="23" name="Group 3"/>
          <p:cNvGrpSpPr/>
          <p:nvPr/>
        </p:nvGrpSpPr>
        <p:grpSpPr>
          <a:xfrm>
            <a:off x="609600" y="336962"/>
            <a:ext cx="16429890" cy="1289958"/>
            <a:chOff x="0" y="0"/>
            <a:chExt cx="2504753" cy="339742"/>
          </a:xfrm>
        </p:grpSpPr>
        <p:sp>
          <p:nvSpPr>
            <p:cNvPr id="24" name="Freeform 4"/>
            <p:cNvSpPr/>
            <p:nvPr/>
          </p:nvSpPr>
          <p:spPr>
            <a:xfrm>
              <a:off x="0" y="0"/>
              <a:ext cx="2504754" cy="339742"/>
            </a:xfrm>
            <a:custGeom>
              <a:avLst/>
              <a:gdLst/>
              <a:ahLst/>
              <a:cxnLst/>
              <a:rect l="l" t="t" r="r" b="b"/>
              <a:pathLst>
                <a:path w="2504754" h="339742">
                  <a:moveTo>
                    <a:pt x="41517" y="0"/>
                  </a:moveTo>
                  <a:lnTo>
                    <a:pt x="2463236" y="0"/>
                  </a:lnTo>
                  <a:cubicBezTo>
                    <a:pt x="2486166" y="0"/>
                    <a:pt x="2504754" y="18588"/>
                    <a:pt x="2504754" y="41517"/>
                  </a:cubicBezTo>
                  <a:lnTo>
                    <a:pt x="2504754" y="298225"/>
                  </a:lnTo>
                  <a:cubicBezTo>
                    <a:pt x="2504754" y="321154"/>
                    <a:pt x="2486166" y="339742"/>
                    <a:pt x="2463236" y="339742"/>
                  </a:cubicBezTo>
                  <a:lnTo>
                    <a:pt x="41517" y="339742"/>
                  </a:lnTo>
                  <a:cubicBezTo>
                    <a:pt x="18588" y="339742"/>
                    <a:pt x="0" y="321154"/>
                    <a:pt x="0" y="298225"/>
                  </a:cubicBezTo>
                  <a:lnTo>
                    <a:pt x="0" y="41517"/>
                  </a:lnTo>
                  <a:cubicBezTo>
                    <a:pt x="0" y="18588"/>
                    <a:pt x="18588" y="0"/>
                    <a:pt x="41517"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txBody>
            <a:bodyPr/>
            <a:lstStyle/>
            <a:p>
              <a:pPr algn="ctr"/>
              <a:endParaRPr lang="en-IN" sz="6600" dirty="0">
                <a:latin typeface="Garamond" panose="02020404030301010803" pitchFamily="18" charset="0"/>
              </a:endParaRPr>
            </a:p>
          </p:txBody>
        </p:sp>
        <p:sp>
          <p:nvSpPr>
            <p:cNvPr id="25" name="TextBox 5"/>
            <p:cNvSpPr txBox="1"/>
            <p:nvPr/>
          </p:nvSpPr>
          <p:spPr>
            <a:xfrm>
              <a:off x="0" y="-47625"/>
              <a:ext cx="2504753" cy="387367"/>
            </a:xfrm>
            <a:prstGeom prst="rect">
              <a:avLst/>
            </a:prstGeom>
          </p:spPr>
          <p:txBody>
            <a:bodyPr lIns="50800" tIns="50800" rIns="50800" bIns="50800" rtlCol="0" anchor="ctr"/>
            <a:lstStyle/>
            <a:p>
              <a:pPr algn="ctr">
                <a:lnSpc>
                  <a:spcPts val="2659"/>
                </a:lnSpc>
              </a:pPr>
              <a:endParaRPr sz="6600">
                <a:latin typeface="Garamond" panose="02020404030301010803" pitchFamily="18" charset="0"/>
              </a:endParaRPr>
            </a:p>
          </p:txBody>
        </p:sp>
      </p:grpSp>
      <p:sp>
        <p:nvSpPr>
          <p:cNvPr id="26" name="TextBox 18"/>
          <p:cNvSpPr txBox="1"/>
          <p:nvPr/>
        </p:nvSpPr>
        <p:spPr>
          <a:xfrm>
            <a:off x="1510077" y="465484"/>
            <a:ext cx="4662124" cy="1000274"/>
          </a:xfrm>
          <a:prstGeom prst="rect">
            <a:avLst/>
          </a:prstGeom>
        </p:spPr>
        <p:txBody>
          <a:bodyPr wrap="square" lIns="0" tIns="0" rIns="0" bIns="0" rtlCol="0" anchor="t">
            <a:spAutoFit/>
          </a:bodyPr>
          <a:lstStyle/>
          <a:p>
            <a:pPr>
              <a:lnSpc>
                <a:spcPts val="7840"/>
              </a:lnSpc>
            </a:pPr>
            <a:r>
              <a:rPr lang="en-US" sz="6600" b="1" dirty="0">
                <a:solidFill>
                  <a:srgbClr val="FFFFFF"/>
                </a:solidFill>
                <a:latin typeface="Garamond" panose="02020404030301010803" pitchFamily="18" charset="0"/>
                <a:ea typeface="League Spartan"/>
                <a:cs typeface="League Spartan"/>
                <a:sym typeface="League Spartan"/>
              </a:rPr>
              <a:t>Contents</a:t>
            </a:r>
          </a:p>
        </p:txBody>
      </p:sp>
      <p:grpSp>
        <p:nvGrpSpPr>
          <p:cNvPr id="5" name="Group 4">
            <a:extLst>
              <a:ext uri="{FF2B5EF4-FFF2-40B4-BE49-F238E27FC236}">
                <a16:creationId xmlns:a16="http://schemas.microsoft.com/office/drawing/2014/main" id="{8F39A270-334A-4F22-97A2-F1D69D397112}"/>
              </a:ext>
            </a:extLst>
          </p:cNvPr>
          <p:cNvGrpSpPr/>
          <p:nvPr/>
        </p:nvGrpSpPr>
        <p:grpSpPr>
          <a:xfrm>
            <a:off x="914400" y="6248125"/>
            <a:ext cx="8098210" cy="1371600"/>
            <a:chOff x="2255525" y="2504929"/>
            <a:chExt cx="8098210" cy="1371600"/>
          </a:xfrm>
        </p:grpSpPr>
        <p:sp>
          <p:nvSpPr>
            <p:cNvPr id="6" name="Rectangle: Rounded Corners 5">
              <a:extLst>
                <a:ext uri="{FF2B5EF4-FFF2-40B4-BE49-F238E27FC236}">
                  <a16:creationId xmlns:a16="http://schemas.microsoft.com/office/drawing/2014/main" id="{585A2218-D2DF-CC21-6702-68C5A5A76CAA}"/>
                </a:ext>
              </a:extLst>
            </p:cNvPr>
            <p:cNvSpPr/>
            <p:nvPr/>
          </p:nvSpPr>
          <p:spPr>
            <a:xfrm>
              <a:off x="2255525" y="2504929"/>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2</a:t>
              </a:r>
            </a:p>
          </p:txBody>
        </p:sp>
        <p:sp>
          <p:nvSpPr>
            <p:cNvPr id="7" name="TextBox 6">
              <a:extLst>
                <a:ext uri="{FF2B5EF4-FFF2-40B4-BE49-F238E27FC236}">
                  <a16:creationId xmlns:a16="http://schemas.microsoft.com/office/drawing/2014/main" id="{4F0A0B12-F78B-BF28-9AED-9493002F4F86}"/>
                </a:ext>
              </a:extLst>
            </p:cNvPr>
            <p:cNvSpPr txBox="1"/>
            <p:nvPr/>
          </p:nvSpPr>
          <p:spPr>
            <a:xfrm>
              <a:off x="4319733" y="2504929"/>
              <a:ext cx="6034002" cy="830997"/>
            </a:xfrm>
            <a:prstGeom prst="rect">
              <a:avLst/>
            </a:prstGeom>
            <a:noFill/>
          </p:spPr>
          <p:txBody>
            <a:bodyPr wrap="square" rtlCol="0">
              <a:spAutoFit/>
            </a:bodyPr>
            <a:lstStyle/>
            <a:p>
              <a:pPr marL="0" lvl="0" indent="0" rtl="0">
                <a:spcBef>
                  <a:spcPts val="0"/>
                </a:spcBef>
                <a:spcAft>
                  <a:spcPts val="0"/>
                </a:spcAft>
                <a:buNone/>
              </a:pPr>
              <a:r>
                <a:rPr lang="en-IN" sz="4800" b="1" dirty="0">
                  <a:latin typeface="Garamond" panose="02020404030301010803" pitchFamily="18" charset="0"/>
                </a:rPr>
                <a:t>Collection-List</a:t>
              </a:r>
            </a:p>
          </p:txBody>
        </p:sp>
      </p:grpSp>
      <p:grpSp>
        <p:nvGrpSpPr>
          <p:cNvPr id="8" name="Group 7">
            <a:extLst>
              <a:ext uri="{FF2B5EF4-FFF2-40B4-BE49-F238E27FC236}">
                <a16:creationId xmlns:a16="http://schemas.microsoft.com/office/drawing/2014/main" id="{AF9C062B-DD2B-3E13-42DB-BFE78975AB33}"/>
              </a:ext>
            </a:extLst>
          </p:cNvPr>
          <p:cNvGrpSpPr/>
          <p:nvPr/>
        </p:nvGrpSpPr>
        <p:grpSpPr>
          <a:xfrm>
            <a:off x="10210800" y="2701815"/>
            <a:ext cx="7087162" cy="1371600"/>
            <a:chOff x="2057400" y="2499936"/>
            <a:chExt cx="7087162" cy="1371600"/>
          </a:xfrm>
        </p:grpSpPr>
        <p:sp>
          <p:nvSpPr>
            <p:cNvPr id="9" name="Rectangle: Rounded Corners 8">
              <a:extLst>
                <a:ext uri="{FF2B5EF4-FFF2-40B4-BE49-F238E27FC236}">
                  <a16:creationId xmlns:a16="http://schemas.microsoft.com/office/drawing/2014/main" id="{F3AD69B0-2A17-92AB-38AE-7E932A92C597}"/>
                </a:ext>
              </a:extLst>
            </p:cNvPr>
            <p:cNvSpPr/>
            <p:nvPr/>
          </p:nvSpPr>
          <p:spPr>
            <a:xfrm>
              <a:off x="2057400" y="2499936"/>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3</a:t>
              </a:r>
            </a:p>
          </p:txBody>
        </p:sp>
        <p:sp>
          <p:nvSpPr>
            <p:cNvPr id="10" name="TextBox 9">
              <a:extLst>
                <a:ext uri="{FF2B5EF4-FFF2-40B4-BE49-F238E27FC236}">
                  <a16:creationId xmlns:a16="http://schemas.microsoft.com/office/drawing/2014/main" id="{B68617A6-3AD4-9212-982D-9F9977CAF9D1}"/>
                </a:ext>
              </a:extLst>
            </p:cNvPr>
            <p:cNvSpPr txBox="1"/>
            <p:nvPr/>
          </p:nvSpPr>
          <p:spPr>
            <a:xfrm>
              <a:off x="4267200" y="2801439"/>
              <a:ext cx="4877362" cy="830997"/>
            </a:xfrm>
            <a:prstGeom prst="rect">
              <a:avLst/>
            </a:prstGeom>
            <a:noFill/>
          </p:spPr>
          <p:txBody>
            <a:bodyPr wrap="square" rtlCol="0">
              <a:spAutoFit/>
            </a:bodyPr>
            <a:lstStyle/>
            <a:p>
              <a:pPr marL="0" lvl="0" indent="0" algn="just" rtl="0">
                <a:spcBef>
                  <a:spcPts val="0"/>
                </a:spcBef>
                <a:spcAft>
                  <a:spcPts val="0"/>
                </a:spcAft>
                <a:buNone/>
              </a:pPr>
              <a:r>
                <a:rPr lang="en-IN" sz="4800" b="1" dirty="0" err="1">
                  <a:latin typeface="Garamond" panose="02020404030301010803" pitchFamily="18" charset="0"/>
                </a:rPr>
                <a:t>ArrayList</a:t>
              </a:r>
              <a:endParaRPr lang="en-IN" sz="4800" b="1" dirty="0">
                <a:latin typeface="Garamond" panose="02020404030301010803" pitchFamily="18" charset="0"/>
              </a:endParaRPr>
            </a:p>
          </p:txBody>
        </p:sp>
      </p:grpSp>
      <p:grpSp>
        <p:nvGrpSpPr>
          <p:cNvPr id="2" name="Group 1">
            <a:extLst>
              <a:ext uri="{FF2B5EF4-FFF2-40B4-BE49-F238E27FC236}">
                <a16:creationId xmlns:a16="http://schemas.microsoft.com/office/drawing/2014/main" id="{A703D44A-F027-5E5B-8B26-CA68D4466D58}"/>
              </a:ext>
            </a:extLst>
          </p:cNvPr>
          <p:cNvGrpSpPr/>
          <p:nvPr/>
        </p:nvGrpSpPr>
        <p:grpSpPr>
          <a:xfrm>
            <a:off x="10210800" y="6248125"/>
            <a:ext cx="6796564" cy="1371600"/>
            <a:chOff x="1138659" y="2442345"/>
            <a:chExt cx="6796564" cy="1371600"/>
          </a:xfrm>
        </p:grpSpPr>
        <p:sp>
          <p:nvSpPr>
            <p:cNvPr id="11" name="Rectangle: Rounded Corners 10">
              <a:extLst>
                <a:ext uri="{FF2B5EF4-FFF2-40B4-BE49-F238E27FC236}">
                  <a16:creationId xmlns:a16="http://schemas.microsoft.com/office/drawing/2014/main" id="{D0BD7915-8642-6447-6128-18D9520DE95F}"/>
                </a:ext>
              </a:extLst>
            </p:cNvPr>
            <p:cNvSpPr/>
            <p:nvPr/>
          </p:nvSpPr>
          <p:spPr>
            <a:xfrm>
              <a:off x="1138659" y="2442345"/>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4</a:t>
              </a:r>
            </a:p>
          </p:txBody>
        </p:sp>
        <p:sp>
          <p:nvSpPr>
            <p:cNvPr id="12" name="TextBox 11">
              <a:extLst>
                <a:ext uri="{FF2B5EF4-FFF2-40B4-BE49-F238E27FC236}">
                  <a16:creationId xmlns:a16="http://schemas.microsoft.com/office/drawing/2014/main" id="{4CA51B10-E3DC-446E-3BD6-87DB63C8BA5D}"/>
                </a:ext>
              </a:extLst>
            </p:cNvPr>
            <p:cNvSpPr txBox="1"/>
            <p:nvPr/>
          </p:nvSpPr>
          <p:spPr>
            <a:xfrm>
              <a:off x="3057861" y="2703712"/>
              <a:ext cx="4877362" cy="830997"/>
            </a:xfrm>
            <a:prstGeom prst="rect">
              <a:avLst/>
            </a:prstGeom>
            <a:noFill/>
          </p:spPr>
          <p:txBody>
            <a:bodyPr wrap="square" rtlCol="0">
              <a:spAutoFit/>
            </a:bodyPr>
            <a:lstStyle/>
            <a:p>
              <a:pPr marL="0" lvl="0" indent="0" algn="ctr" rtl="0">
                <a:spcBef>
                  <a:spcPts val="0"/>
                </a:spcBef>
                <a:spcAft>
                  <a:spcPts val="0"/>
                </a:spcAft>
                <a:buNone/>
              </a:pPr>
              <a:r>
                <a:rPr lang="en-IN" sz="4800" b="1" dirty="0">
                  <a:latin typeface="Garamond" panose="02020404030301010803" pitchFamily="18" charset="0"/>
                </a:rPr>
                <a:t> Problem Solving</a:t>
              </a:r>
            </a:p>
          </p:txBody>
        </p:sp>
      </p:grpSp>
      <p:grpSp>
        <p:nvGrpSpPr>
          <p:cNvPr id="19" name="Group 18">
            <a:extLst>
              <a:ext uri="{FF2B5EF4-FFF2-40B4-BE49-F238E27FC236}">
                <a16:creationId xmlns:a16="http://schemas.microsoft.com/office/drawing/2014/main" id="{6B76132C-0905-18C3-B695-8F3DF0BBD150}"/>
              </a:ext>
            </a:extLst>
          </p:cNvPr>
          <p:cNvGrpSpPr/>
          <p:nvPr/>
        </p:nvGrpSpPr>
        <p:grpSpPr>
          <a:xfrm>
            <a:off x="785109" y="2705100"/>
            <a:ext cx="8091948" cy="1371600"/>
            <a:chOff x="1138659" y="2442345"/>
            <a:chExt cx="8091948" cy="1371600"/>
          </a:xfrm>
        </p:grpSpPr>
        <p:sp>
          <p:nvSpPr>
            <p:cNvPr id="20" name="Rectangle: Rounded Corners 26">
              <a:extLst>
                <a:ext uri="{FF2B5EF4-FFF2-40B4-BE49-F238E27FC236}">
                  <a16:creationId xmlns:a16="http://schemas.microsoft.com/office/drawing/2014/main" id="{5C2338C5-25D4-1016-6893-39D4CDC85BE3}"/>
                </a:ext>
              </a:extLst>
            </p:cNvPr>
            <p:cNvSpPr/>
            <p:nvPr/>
          </p:nvSpPr>
          <p:spPr>
            <a:xfrm>
              <a:off x="1138659" y="2442345"/>
              <a:ext cx="1919202" cy="1371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600" b="1" dirty="0">
                  <a:solidFill>
                    <a:schemeClr val="tx1"/>
                  </a:solidFill>
                  <a:latin typeface="Garamond" panose="02020404030301010803" pitchFamily="18" charset="0"/>
                </a:rPr>
                <a:t>1</a:t>
              </a:r>
            </a:p>
          </p:txBody>
        </p:sp>
        <p:sp>
          <p:nvSpPr>
            <p:cNvPr id="21" name="TextBox 20">
              <a:extLst>
                <a:ext uri="{FF2B5EF4-FFF2-40B4-BE49-F238E27FC236}">
                  <a16:creationId xmlns:a16="http://schemas.microsoft.com/office/drawing/2014/main" id="{DAE185D1-6135-9DFD-A258-A6722A689F1F}"/>
                </a:ext>
              </a:extLst>
            </p:cNvPr>
            <p:cNvSpPr txBox="1"/>
            <p:nvPr/>
          </p:nvSpPr>
          <p:spPr>
            <a:xfrm>
              <a:off x="3501405" y="2664553"/>
              <a:ext cx="5729202" cy="830997"/>
            </a:xfrm>
            <a:prstGeom prst="rect">
              <a:avLst/>
            </a:prstGeom>
            <a:noFill/>
          </p:spPr>
          <p:txBody>
            <a:bodyPr wrap="square" rtlCol="0">
              <a:spAutoFit/>
            </a:bodyPr>
            <a:lstStyle/>
            <a:p>
              <a:pPr marL="0" lvl="0" indent="0" algn="just" rtl="0">
                <a:spcBef>
                  <a:spcPts val="0"/>
                </a:spcBef>
                <a:spcAft>
                  <a:spcPts val="0"/>
                </a:spcAft>
                <a:buNone/>
              </a:pPr>
              <a:r>
                <a:rPr lang="en-IN" sz="4800" b="1" dirty="0">
                  <a:latin typeface="Garamond" panose="02020404030301010803" pitchFamily="18" charset="0"/>
                </a:rPr>
                <a:t>Wrapper Classes</a:t>
              </a:r>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D7767DA-2661-5C2D-C095-131325AD80CE}"/>
                  </a:ext>
                </a:extLst>
              </p14:cNvPr>
              <p14:cNvContentPartPr/>
              <p14:nvPr/>
            </p14:nvContentPartPr>
            <p14:xfrm>
              <a:off x="1561670" y="3610850"/>
              <a:ext cx="71640" cy="36360"/>
            </p14:xfrm>
          </p:contentPart>
        </mc:Choice>
        <mc:Fallback xmlns="">
          <p:pic>
            <p:nvPicPr>
              <p:cNvPr id="3" name="Ink 2">
                <a:extLst>
                  <a:ext uri="{FF2B5EF4-FFF2-40B4-BE49-F238E27FC236}">
                    <a16:creationId xmlns:a16="http://schemas.microsoft.com/office/drawing/2014/main" id="{5D7767DA-2661-5C2D-C095-131325AD80CE}"/>
                  </a:ext>
                </a:extLst>
              </p:cNvPr>
              <p:cNvPicPr/>
              <p:nvPr/>
            </p:nvPicPr>
            <p:blipFill>
              <a:blip r:embed="rId3"/>
              <a:stretch>
                <a:fillRect/>
              </a:stretch>
            </p:blipFill>
            <p:spPr>
              <a:xfrm>
                <a:off x="1555550" y="3604730"/>
                <a:ext cx="83880" cy="48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8EC84AC-3231-2181-58BC-9E9AB47B37D0}"/>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8D8CAB52-9886-A388-8503-525FF141C48D}"/>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Solution</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8AE2D79D-9AEA-9541-311C-0755C5A76C99}"/>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20</a:t>
            </a:fld>
            <a:endParaRPr/>
          </a:p>
        </p:txBody>
      </p:sp>
      <p:sp>
        <p:nvSpPr>
          <p:cNvPr id="2" name="Freeform 4">
            <a:extLst>
              <a:ext uri="{FF2B5EF4-FFF2-40B4-BE49-F238E27FC236}">
                <a16:creationId xmlns:a16="http://schemas.microsoft.com/office/drawing/2014/main" id="{1E21A87F-B489-C71F-9161-B6886E7027A6}"/>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CDBFD744-73B8-2B1D-4907-8F25578C2BD6}"/>
              </a:ext>
            </a:extLst>
          </p:cNvPr>
          <p:cNvSpPr txBox="1"/>
          <p:nvPr/>
        </p:nvSpPr>
        <p:spPr>
          <a:xfrm>
            <a:off x="5503491" y="800100"/>
            <a:ext cx="10985619" cy="8217634"/>
          </a:xfrm>
          <a:prstGeom prst="rect">
            <a:avLst/>
          </a:prstGeom>
          <a:noFill/>
        </p:spPr>
        <p:txBody>
          <a:bodyPr wrap="square">
            <a:spAutoFit/>
          </a:bodyPr>
          <a:lstStyle/>
          <a:p>
            <a:r>
              <a:rPr lang="en-IN" sz="2400" dirty="0"/>
              <a:t>public class </a:t>
            </a:r>
            <a:r>
              <a:rPr lang="en-IN" sz="2400" dirty="0" err="1"/>
              <a:t>HexadecimalToDecimal</a:t>
            </a:r>
            <a:r>
              <a:rPr lang="en-IN" sz="2400" dirty="0"/>
              <a:t> {</a:t>
            </a:r>
          </a:p>
          <a:p>
            <a:r>
              <a:rPr lang="en-IN" sz="2400" dirty="0"/>
              <a:t>    public static void main(String[] </a:t>
            </a:r>
            <a:r>
              <a:rPr lang="en-IN" sz="2400" dirty="0" err="1"/>
              <a:t>args</a:t>
            </a:r>
            <a:r>
              <a:rPr lang="en-IN" sz="2400" dirty="0"/>
              <a:t>) {</a:t>
            </a:r>
          </a:p>
          <a:p>
            <a:r>
              <a:rPr lang="en-IN" sz="2400" dirty="0"/>
              <a:t>        String </a:t>
            </a:r>
            <a:r>
              <a:rPr lang="en-IN" sz="2400" dirty="0" err="1"/>
              <a:t>hexInput</a:t>
            </a:r>
            <a:r>
              <a:rPr lang="en-IN" sz="2400" dirty="0"/>
              <a:t> = "1A3F";  // Example valid input</a:t>
            </a:r>
          </a:p>
          <a:p>
            <a:r>
              <a:rPr lang="en-IN" sz="2400" dirty="0"/>
              <a:t>        // String </a:t>
            </a:r>
            <a:r>
              <a:rPr lang="en-IN" sz="2400" dirty="0" err="1"/>
              <a:t>hexInput</a:t>
            </a:r>
            <a:r>
              <a:rPr lang="en-IN" sz="2400" dirty="0"/>
              <a:t> = "GHIJ";  // Example invalid input</a:t>
            </a:r>
          </a:p>
          <a:p>
            <a:endParaRPr lang="en-IN" sz="2400" dirty="0"/>
          </a:p>
          <a:p>
            <a:r>
              <a:rPr lang="en-IN" sz="2400" dirty="0"/>
              <a:t>        </a:t>
            </a:r>
            <a:r>
              <a:rPr lang="en-IN" sz="2400" dirty="0" err="1"/>
              <a:t>boolean</a:t>
            </a:r>
            <a:r>
              <a:rPr lang="en-IN" sz="2400" dirty="0"/>
              <a:t> </a:t>
            </a:r>
            <a:r>
              <a:rPr lang="en-IN" sz="2400" dirty="0" err="1"/>
              <a:t>isValid</a:t>
            </a:r>
            <a:r>
              <a:rPr lang="en-IN" sz="2400" dirty="0"/>
              <a:t> = true;</a:t>
            </a:r>
          </a:p>
          <a:p>
            <a:r>
              <a:rPr lang="en-IN" sz="2400" dirty="0"/>
              <a:t>        for (char </a:t>
            </a:r>
            <a:r>
              <a:rPr lang="en-IN" sz="2400" dirty="0" err="1"/>
              <a:t>ch</a:t>
            </a:r>
            <a:r>
              <a:rPr lang="en-IN" sz="2400" dirty="0"/>
              <a:t> : </a:t>
            </a:r>
            <a:r>
              <a:rPr lang="en-IN" sz="2400" dirty="0" err="1"/>
              <a:t>hexInput.toCharArray</a:t>
            </a:r>
            <a:r>
              <a:rPr lang="en-IN" sz="2400" dirty="0"/>
              <a:t>()) {</a:t>
            </a:r>
          </a:p>
          <a:p>
            <a:r>
              <a:rPr lang="en-IN" sz="2400" dirty="0"/>
              <a:t>            if (!(</a:t>
            </a:r>
            <a:r>
              <a:rPr lang="en-IN" sz="2400" dirty="0" err="1"/>
              <a:t>Character.isDigit</a:t>
            </a:r>
            <a:r>
              <a:rPr lang="en-IN" sz="2400" dirty="0"/>
              <a:t>(</a:t>
            </a:r>
            <a:r>
              <a:rPr lang="en-IN" sz="2400" dirty="0" err="1"/>
              <a:t>ch</a:t>
            </a:r>
            <a:r>
              <a:rPr lang="en-IN" sz="2400" dirty="0"/>
              <a:t>) || (</a:t>
            </a:r>
            <a:r>
              <a:rPr lang="en-IN" sz="2400" dirty="0" err="1"/>
              <a:t>Character.toUpperCase</a:t>
            </a:r>
            <a:r>
              <a:rPr lang="en-IN" sz="2400" dirty="0"/>
              <a:t>(</a:t>
            </a:r>
            <a:r>
              <a:rPr lang="en-IN" sz="2400" dirty="0" err="1"/>
              <a:t>ch</a:t>
            </a:r>
            <a:r>
              <a:rPr lang="en-IN" sz="2400" dirty="0"/>
              <a:t>) &gt;= 'A' &amp;&amp; </a:t>
            </a:r>
            <a:r>
              <a:rPr lang="en-IN" sz="2400" dirty="0" err="1"/>
              <a:t>Character.toUpperCase</a:t>
            </a:r>
            <a:r>
              <a:rPr lang="en-IN" sz="2400" dirty="0"/>
              <a:t>(</a:t>
            </a:r>
            <a:r>
              <a:rPr lang="en-IN" sz="2400" dirty="0" err="1"/>
              <a:t>ch</a:t>
            </a:r>
            <a:r>
              <a:rPr lang="en-IN" sz="2400" dirty="0"/>
              <a:t>) &lt;= 'F'))) {</a:t>
            </a:r>
          </a:p>
          <a:p>
            <a:r>
              <a:rPr lang="en-IN" sz="2400" dirty="0"/>
              <a:t>                </a:t>
            </a:r>
            <a:r>
              <a:rPr lang="en-IN" sz="2400" dirty="0" err="1"/>
              <a:t>isValid</a:t>
            </a:r>
            <a:r>
              <a:rPr lang="en-IN" sz="2400" dirty="0"/>
              <a:t> = false;</a:t>
            </a:r>
          </a:p>
          <a:p>
            <a:r>
              <a:rPr lang="en-IN" sz="2400" dirty="0"/>
              <a:t>                break;</a:t>
            </a:r>
          </a:p>
          <a:p>
            <a:r>
              <a:rPr lang="en-IN" sz="2400" dirty="0"/>
              <a:t>            }</a:t>
            </a:r>
          </a:p>
          <a:p>
            <a:r>
              <a:rPr lang="en-IN" sz="2400" dirty="0"/>
              <a:t>        }</a:t>
            </a:r>
          </a:p>
          <a:p>
            <a:endParaRPr lang="en-IN" sz="2400" dirty="0"/>
          </a:p>
          <a:p>
            <a:r>
              <a:rPr lang="en-IN" sz="2400" dirty="0"/>
              <a:t>        if (</a:t>
            </a:r>
            <a:r>
              <a:rPr lang="en-IN" sz="2400" dirty="0" err="1"/>
              <a:t>isValid</a:t>
            </a:r>
            <a:r>
              <a:rPr lang="en-IN" sz="2400" dirty="0"/>
              <a:t>) {</a:t>
            </a:r>
          </a:p>
          <a:p>
            <a:r>
              <a:rPr lang="en-IN" sz="2400" dirty="0"/>
              <a:t>            int </a:t>
            </a:r>
            <a:r>
              <a:rPr lang="en-IN" sz="2400" dirty="0" err="1"/>
              <a:t>decimalOutput</a:t>
            </a:r>
            <a:r>
              <a:rPr lang="en-IN" sz="2400" dirty="0"/>
              <a:t> = </a:t>
            </a:r>
            <a:r>
              <a:rPr lang="en-IN" sz="2400" dirty="0" err="1"/>
              <a:t>Integer.parseInt</a:t>
            </a:r>
            <a:r>
              <a:rPr lang="en-IN" sz="2400" dirty="0"/>
              <a:t>(</a:t>
            </a:r>
            <a:r>
              <a:rPr lang="en-IN" sz="2400" dirty="0" err="1"/>
              <a:t>hexInput</a:t>
            </a:r>
            <a:r>
              <a:rPr lang="en-IN" sz="2400" dirty="0"/>
              <a:t>, 16);</a:t>
            </a:r>
          </a:p>
          <a:p>
            <a:r>
              <a:rPr lang="en-IN" sz="2400" dirty="0"/>
              <a:t>            </a:t>
            </a:r>
            <a:r>
              <a:rPr lang="en-IN" sz="2400" dirty="0" err="1"/>
              <a:t>System.out.println</a:t>
            </a:r>
            <a:r>
              <a:rPr lang="en-IN" sz="2400" dirty="0"/>
              <a:t>(</a:t>
            </a:r>
            <a:r>
              <a:rPr lang="en-IN" sz="2400" dirty="0" err="1"/>
              <a:t>decimalOutput</a:t>
            </a:r>
            <a:r>
              <a:rPr lang="en-IN" sz="2400" dirty="0"/>
              <a:t>);</a:t>
            </a:r>
          </a:p>
          <a:p>
            <a:r>
              <a:rPr lang="en-IN" sz="2400" dirty="0"/>
              <a:t>        } else {</a:t>
            </a:r>
          </a:p>
          <a:p>
            <a:r>
              <a:rPr lang="en-IN" sz="2400" dirty="0"/>
              <a:t>            </a:t>
            </a:r>
            <a:r>
              <a:rPr lang="en-IN" sz="2400" dirty="0" err="1"/>
              <a:t>System.out.println</a:t>
            </a:r>
            <a:r>
              <a:rPr lang="en-IN" sz="2400" dirty="0"/>
              <a:t>("Error: Invalid hexadecimal input.");</a:t>
            </a:r>
          </a:p>
          <a:p>
            <a:r>
              <a:rPr lang="en-IN" sz="2400" dirty="0"/>
              <a:t>        }</a:t>
            </a:r>
          </a:p>
          <a:p>
            <a:r>
              <a:rPr lang="en-IN" sz="2400" dirty="0"/>
              <a:t>    }</a:t>
            </a:r>
          </a:p>
          <a:p>
            <a:r>
              <a:rPr lang="en-IN" sz="2400" dirty="0"/>
              <a:t>}</a:t>
            </a:r>
          </a:p>
        </p:txBody>
      </p:sp>
    </p:spTree>
    <p:extLst>
      <p:ext uri="{BB962C8B-B14F-4D97-AF65-F5344CB8AC3E}">
        <p14:creationId xmlns:p14="http://schemas.microsoft.com/office/powerpoint/2010/main" val="96965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1000"/>
                                        <p:tgtEl>
                                          <p:spTgt spid="5">
                                            <p:txEl>
                                              <p:pRg st="6" end="6"/>
                                            </p:txEl>
                                          </p:spTgt>
                                        </p:tgtEl>
                                      </p:cBhvr>
                                    </p:animEffect>
                                    <p:anim calcmode="lin" valueType="num">
                                      <p:cBhvr>
                                        <p:cTn id="3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1000"/>
                                        <p:tgtEl>
                                          <p:spTgt spid="5">
                                            <p:txEl>
                                              <p:pRg st="7" end="7"/>
                                            </p:txEl>
                                          </p:spTgt>
                                        </p:tgtEl>
                                      </p:cBhvr>
                                    </p:animEffect>
                                    <p:anim calcmode="lin" valueType="num">
                                      <p:cBhvr>
                                        <p:cTn id="4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Effect transition="in" filter="fade">
                                      <p:cBhvr>
                                        <p:cTn id="46" dur="1000"/>
                                        <p:tgtEl>
                                          <p:spTgt spid="5">
                                            <p:txEl>
                                              <p:pRg st="8" end="8"/>
                                            </p:txEl>
                                          </p:spTgt>
                                        </p:tgtEl>
                                      </p:cBhvr>
                                    </p:animEffect>
                                    <p:anim calcmode="lin" valueType="num">
                                      <p:cBhvr>
                                        <p:cTn id="4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fade">
                                      <p:cBhvr>
                                        <p:cTn id="51" dur="1000"/>
                                        <p:tgtEl>
                                          <p:spTgt spid="5">
                                            <p:txEl>
                                              <p:pRg st="9" end="9"/>
                                            </p:txEl>
                                          </p:spTgt>
                                        </p:tgtEl>
                                      </p:cBhvr>
                                    </p:animEffect>
                                    <p:anim calcmode="lin" valueType="num">
                                      <p:cBhvr>
                                        <p:cTn id="52"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animEffect transition="in" filter="fade">
                                      <p:cBhvr>
                                        <p:cTn id="56" dur="1000"/>
                                        <p:tgtEl>
                                          <p:spTgt spid="5">
                                            <p:txEl>
                                              <p:pRg st="10" end="10"/>
                                            </p:txEl>
                                          </p:spTgt>
                                        </p:tgtEl>
                                      </p:cBhvr>
                                    </p:animEffect>
                                    <p:anim calcmode="lin" valueType="num">
                                      <p:cBhvr>
                                        <p:cTn id="57"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
                                            <p:txEl>
                                              <p:pRg st="11" end="11"/>
                                            </p:txEl>
                                          </p:spTgt>
                                        </p:tgtEl>
                                        <p:attrNameLst>
                                          <p:attrName>style.visibility</p:attrName>
                                        </p:attrNameLst>
                                      </p:cBhvr>
                                      <p:to>
                                        <p:strVal val="visible"/>
                                      </p:to>
                                    </p:set>
                                    <p:animEffect transition="in" filter="fade">
                                      <p:cBhvr>
                                        <p:cTn id="61" dur="1000"/>
                                        <p:tgtEl>
                                          <p:spTgt spid="5">
                                            <p:txEl>
                                              <p:pRg st="11" end="11"/>
                                            </p:txEl>
                                          </p:spTgt>
                                        </p:tgtEl>
                                      </p:cBhvr>
                                    </p:animEffect>
                                    <p:anim calcmode="lin" valueType="num">
                                      <p:cBhvr>
                                        <p:cTn id="62"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
                                            <p:txEl>
                                              <p:pRg st="13" end="13"/>
                                            </p:txEl>
                                          </p:spTgt>
                                        </p:tgtEl>
                                        <p:attrNameLst>
                                          <p:attrName>style.visibility</p:attrName>
                                        </p:attrNameLst>
                                      </p:cBhvr>
                                      <p:to>
                                        <p:strVal val="visible"/>
                                      </p:to>
                                    </p:set>
                                    <p:animEffect transition="in" filter="fade">
                                      <p:cBhvr>
                                        <p:cTn id="68" dur="1000"/>
                                        <p:tgtEl>
                                          <p:spTgt spid="5">
                                            <p:txEl>
                                              <p:pRg st="13" end="13"/>
                                            </p:txEl>
                                          </p:spTgt>
                                        </p:tgtEl>
                                      </p:cBhvr>
                                    </p:animEffect>
                                    <p:anim calcmode="lin" valueType="num">
                                      <p:cBhvr>
                                        <p:cTn id="69"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
                                            <p:txEl>
                                              <p:pRg st="14" end="14"/>
                                            </p:txEl>
                                          </p:spTgt>
                                        </p:tgtEl>
                                        <p:attrNameLst>
                                          <p:attrName>style.visibility</p:attrName>
                                        </p:attrNameLst>
                                      </p:cBhvr>
                                      <p:to>
                                        <p:strVal val="visible"/>
                                      </p:to>
                                    </p:set>
                                    <p:animEffect transition="in" filter="fade">
                                      <p:cBhvr>
                                        <p:cTn id="73" dur="1000"/>
                                        <p:tgtEl>
                                          <p:spTgt spid="5">
                                            <p:txEl>
                                              <p:pRg st="14" end="14"/>
                                            </p:txEl>
                                          </p:spTgt>
                                        </p:tgtEl>
                                      </p:cBhvr>
                                    </p:animEffect>
                                    <p:anim calcmode="lin" valueType="num">
                                      <p:cBhvr>
                                        <p:cTn id="74"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14" end="14"/>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5">
                                            <p:txEl>
                                              <p:pRg st="15" end="15"/>
                                            </p:txEl>
                                          </p:spTgt>
                                        </p:tgtEl>
                                        <p:attrNameLst>
                                          <p:attrName>style.visibility</p:attrName>
                                        </p:attrNameLst>
                                      </p:cBhvr>
                                      <p:to>
                                        <p:strVal val="visible"/>
                                      </p:to>
                                    </p:set>
                                    <p:animEffect transition="in" filter="fade">
                                      <p:cBhvr>
                                        <p:cTn id="78" dur="1000"/>
                                        <p:tgtEl>
                                          <p:spTgt spid="5">
                                            <p:txEl>
                                              <p:pRg st="15" end="15"/>
                                            </p:txEl>
                                          </p:spTgt>
                                        </p:tgtEl>
                                      </p:cBhvr>
                                    </p:animEffect>
                                    <p:anim calcmode="lin" valueType="num">
                                      <p:cBhvr>
                                        <p:cTn id="79"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15" end="15"/>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5">
                                            <p:txEl>
                                              <p:pRg st="16" end="16"/>
                                            </p:txEl>
                                          </p:spTgt>
                                        </p:tgtEl>
                                        <p:attrNameLst>
                                          <p:attrName>style.visibility</p:attrName>
                                        </p:attrNameLst>
                                      </p:cBhvr>
                                      <p:to>
                                        <p:strVal val="visible"/>
                                      </p:to>
                                    </p:set>
                                    <p:animEffect transition="in" filter="fade">
                                      <p:cBhvr>
                                        <p:cTn id="83" dur="1000"/>
                                        <p:tgtEl>
                                          <p:spTgt spid="5">
                                            <p:txEl>
                                              <p:pRg st="16" end="16"/>
                                            </p:txEl>
                                          </p:spTgt>
                                        </p:tgtEl>
                                      </p:cBhvr>
                                    </p:animEffect>
                                    <p:anim calcmode="lin" valueType="num">
                                      <p:cBhvr>
                                        <p:cTn id="84" dur="1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85" dur="1000" fill="hold"/>
                                        <p:tgtEl>
                                          <p:spTgt spid="5">
                                            <p:txEl>
                                              <p:pRg st="16" end="16"/>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
                                            <p:txEl>
                                              <p:pRg st="17" end="17"/>
                                            </p:txEl>
                                          </p:spTgt>
                                        </p:tgtEl>
                                        <p:attrNameLst>
                                          <p:attrName>style.visibility</p:attrName>
                                        </p:attrNameLst>
                                      </p:cBhvr>
                                      <p:to>
                                        <p:strVal val="visible"/>
                                      </p:to>
                                    </p:set>
                                    <p:animEffect transition="in" filter="fade">
                                      <p:cBhvr>
                                        <p:cTn id="88" dur="1000"/>
                                        <p:tgtEl>
                                          <p:spTgt spid="5">
                                            <p:txEl>
                                              <p:pRg st="17" end="17"/>
                                            </p:txEl>
                                          </p:spTgt>
                                        </p:tgtEl>
                                      </p:cBhvr>
                                    </p:animEffect>
                                    <p:anim calcmode="lin" valueType="num">
                                      <p:cBhvr>
                                        <p:cTn id="89" dur="1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90" dur="1000" fill="hold"/>
                                        <p:tgtEl>
                                          <p:spTgt spid="5">
                                            <p:txEl>
                                              <p:pRg st="17" end="17"/>
                                            </p:txEl>
                                          </p:spTgt>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5">
                                            <p:txEl>
                                              <p:pRg st="18" end="18"/>
                                            </p:txEl>
                                          </p:spTgt>
                                        </p:tgtEl>
                                        <p:attrNameLst>
                                          <p:attrName>style.visibility</p:attrName>
                                        </p:attrNameLst>
                                      </p:cBhvr>
                                      <p:to>
                                        <p:strVal val="visible"/>
                                      </p:to>
                                    </p:set>
                                    <p:animEffect transition="in" filter="fade">
                                      <p:cBhvr>
                                        <p:cTn id="93" dur="1000"/>
                                        <p:tgtEl>
                                          <p:spTgt spid="5">
                                            <p:txEl>
                                              <p:pRg st="18" end="18"/>
                                            </p:txEl>
                                          </p:spTgt>
                                        </p:tgtEl>
                                      </p:cBhvr>
                                    </p:animEffect>
                                    <p:anim calcmode="lin" valueType="num">
                                      <p:cBhvr>
                                        <p:cTn id="94" dur="1000" fill="hold"/>
                                        <p:tgtEl>
                                          <p:spTgt spid="5">
                                            <p:txEl>
                                              <p:pRg st="18" end="18"/>
                                            </p:txEl>
                                          </p:spTgt>
                                        </p:tgtEl>
                                        <p:attrNameLst>
                                          <p:attrName>ppt_x</p:attrName>
                                        </p:attrNameLst>
                                      </p:cBhvr>
                                      <p:tavLst>
                                        <p:tav tm="0">
                                          <p:val>
                                            <p:strVal val="#ppt_x"/>
                                          </p:val>
                                        </p:tav>
                                        <p:tav tm="100000">
                                          <p:val>
                                            <p:strVal val="#ppt_x"/>
                                          </p:val>
                                        </p:tav>
                                      </p:tavLst>
                                    </p:anim>
                                    <p:anim calcmode="lin" valueType="num">
                                      <p:cBhvr>
                                        <p:cTn id="95" dur="1000" fill="hold"/>
                                        <p:tgtEl>
                                          <p:spTgt spid="5">
                                            <p:txEl>
                                              <p:pRg st="18" end="18"/>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
                                            <p:txEl>
                                              <p:pRg st="19" end="19"/>
                                            </p:txEl>
                                          </p:spTgt>
                                        </p:tgtEl>
                                        <p:attrNameLst>
                                          <p:attrName>style.visibility</p:attrName>
                                        </p:attrNameLst>
                                      </p:cBhvr>
                                      <p:to>
                                        <p:strVal val="visible"/>
                                      </p:to>
                                    </p:set>
                                    <p:animEffect transition="in" filter="fade">
                                      <p:cBhvr>
                                        <p:cTn id="98" dur="1000"/>
                                        <p:tgtEl>
                                          <p:spTgt spid="5">
                                            <p:txEl>
                                              <p:pRg st="19" end="19"/>
                                            </p:txEl>
                                          </p:spTgt>
                                        </p:tgtEl>
                                      </p:cBhvr>
                                    </p:animEffect>
                                    <p:anim calcmode="lin" valueType="num">
                                      <p:cBhvr>
                                        <p:cTn id="99" dur="1000" fill="hold"/>
                                        <p:tgtEl>
                                          <p:spTgt spid="5">
                                            <p:txEl>
                                              <p:pRg st="19" end="19"/>
                                            </p:txEl>
                                          </p:spTgt>
                                        </p:tgtEl>
                                        <p:attrNameLst>
                                          <p:attrName>ppt_x</p:attrName>
                                        </p:attrNameLst>
                                      </p:cBhvr>
                                      <p:tavLst>
                                        <p:tav tm="0">
                                          <p:val>
                                            <p:strVal val="#ppt_x"/>
                                          </p:val>
                                        </p:tav>
                                        <p:tav tm="100000">
                                          <p:val>
                                            <p:strVal val="#ppt_x"/>
                                          </p:val>
                                        </p:tav>
                                      </p:tavLst>
                                    </p:anim>
                                    <p:anim calcmode="lin" valueType="num">
                                      <p:cBhvr>
                                        <p:cTn id="100" dur="1000" fill="hold"/>
                                        <p:tgtEl>
                                          <p:spTgt spid="5">
                                            <p:txEl>
                                              <p:pRg st="19" end="19"/>
                                            </p:txEl>
                                          </p:spTgt>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5">
                                            <p:txEl>
                                              <p:pRg st="20" end="20"/>
                                            </p:txEl>
                                          </p:spTgt>
                                        </p:tgtEl>
                                        <p:attrNameLst>
                                          <p:attrName>style.visibility</p:attrName>
                                        </p:attrNameLst>
                                      </p:cBhvr>
                                      <p:to>
                                        <p:strVal val="visible"/>
                                      </p:to>
                                    </p:set>
                                    <p:animEffect transition="in" filter="fade">
                                      <p:cBhvr>
                                        <p:cTn id="103" dur="1000"/>
                                        <p:tgtEl>
                                          <p:spTgt spid="5">
                                            <p:txEl>
                                              <p:pRg st="20" end="20"/>
                                            </p:txEl>
                                          </p:spTgt>
                                        </p:tgtEl>
                                      </p:cBhvr>
                                    </p:animEffect>
                                    <p:anim calcmode="lin" valueType="num">
                                      <p:cBhvr>
                                        <p:cTn id="104" dur="1000" fill="hold"/>
                                        <p:tgtEl>
                                          <p:spTgt spid="5">
                                            <p:txEl>
                                              <p:pRg st="20" end="20"/>
                                            </p:txEl>
                                          </p:spTgt>
                                        </p:tgtEl>
                                        <p:attrNameLst>
                                          <p:attrName>ppt_x</p:attrName>
                                        </p:attrNameLst>
                                      </p:cBhvr>
                                      <p:tavLst>
                                        <p:tav tm="0">
                                          <p:val>
                                            <p:strVal val="#ppt_x"/>
                                          </p:val>
                                        </p:tav>
                                        <p:tav tm="100000">
                                          <p:val>
                                            <p:strVal val="#ppt_x"/>
                                          </p:val>
                                        </p:tav>
                                      </p:tavLst>
                                    </p:anim>
                                    <p:anim calcmode="lin" valueType="num">
                                      <p:cBhvr>
                                        <p:cTn id="105" dur="1000" fill="hold"/>
                                        <p:tgtEl>
                                          <p:spTgt spid="5">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03CE5-BCEB-FE25-D092-353E2A3B49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01E295-AFD4-1F1C-568F-C3A9E3893F24}"/>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A26DF767-7B6E-08E1-6CE4-335BC2AA7E4A}"/>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A842AE72-3132-BE3C-2B78-A11EE53E804C}"/>
              </a:ext>
            </a:extLst>
          </p:cNvPr>
          <p:cNvGrpSpPr/>
          <p:nvPr/>
        </p:nvGrpSpPr>
        <p:grpSpPr>
          <a:xfrm>
            <a:off x="8153400" y="3543300"/>
            <a:ext cx="9551158" cy="2426025"/>
            <a:chOff x="8636311" y="5444107"/>
            <a:chExt cx="8949510" cy="4057115"/>
          </a:xfrm>
        </p:grpSpPr>
        <p:grpSp>
          <p:nvGrpSpPr>
            <p:cNvPr id="7" name="Group 7">
              <a:extLst>
                <a:ext uri="{FF2B5EF4-FFF2-40B4-BE49-F238E27FC236}">
                  <a16:creationId xmlns:a16="http://schemas.microsoft.com/office/drawing/2014/main" id="{1C8391FD-0211-B1D2-4368-C3839A4B555C}"/>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5AF60AEA-C756-EDD5-3639-0B01F4C449A6}"/>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890CDDE2-71D1-8DAC-7DBA-49F786F4C199}"/>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1B009138-B92E-7EE0-349C-90CDAD4CEBA2}"/>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Collection</a:t>
              </a:r>
            </a:p>
          </p:txBody>
        </p:sp>
      </p:grpSp>
    </p:spTree>
    <p:extLst>
      <p:ext uri="{BB962C8B-B14F-4D97-AF65-F5344CB8AC3E}">
        <p14:creationId xmlns:p14="http://schemas.microsoft.com/office/powerpoint/2010/main" val="190272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4465A-D714-2522-9430-52CBE0640C4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D08BA49-0547-5283-C21E-C4F24EC7A500}"/>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DA1D09F-8294-123F-7A13-30416EA44636}"/>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B0950F36-DD01-DB9D-2011-E15DB79B0B39}"/>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8D653CFA-578F-978E-E0D7-4050E5C899FC}"/>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C157D69A-11CB-D527-1DB9-DF6BF3A00697}"/>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2CB8E4C-1341-F89B-7F4C-B1F33E51CB34}"/>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 Framework</a:t>
              </a:r>
            </a:p>
          </p:txBody>
        </p:sp>
      </p:grpSp>
      <p:sp>
        <p:nvSpPr>
          <p:cNvPr id="2" name="Google Shape;2367;g2a9d7ca2ce3_0_18">
            <a:extLst>
              <a:ext uri="{FF2B5EF4-FFF2-40B4-BE49-F238E27FC236}">
                <a16:creationId xmlns:a16="http://schemas.microsoft.com/office/drawing/2014/main" id="{7BBB7775-2CBC-2254-2B19-47FA8E821E5D}"/>
              </a:ext>
            </a:extLst>
          </p:cNvPr>
          <p:cNvSpPr txBox="1"/>
          <p:nvPr/>
        </p:nvSpPr>
        <p:spPr>
          <a:xfrm>
            <a:off x="9220892" y="2476500"/>
            <a:ext cx="7620000" cy="6863377"/>
          </a:xfrm>
          <a:prstGeom prst="rect">
            <a:avLst/>
          </a:prstGeom>
          <a:noFill/>
          <a:ln>
            <a:noFill/>
          </a:ln>
        </p:spPr>
        <p:txBody>
          <a:bodyPr spcFirstLastPara="1" wrap="square" lIns="91425" tIns="45700" rIns="91425" bIns="45700" anchor="t" anchorCtr="0">
            <a:spAutoFit/>
          </a:bodyPr>
          <a:lstStyle/>
          <a:p>
            <a:pPr marL="457200" lvl="0" algn="just"/>
            <a:r>
              <a:rPr lang="en-US" sz="4400" dirty="0">
                <a:solidFill>
                  <a:srgbClr val="374151"/>
                </a:solidFill>
                <a:latin typeface="Garamond"/>
                <a:ea typeface="Garamond"/>
                <a:cs typeface="Garamond"/>
                <a:sym typeface="Garamond"/>
              </a:rPr>
              <a:t>We can use arrays to store items of the same type.</a:t>
            </a:r>
          </a:p>
          <a:p>
            <a:pPr marL="457200" lvl="0" algn="just"/>
            <a:r>
              <a:rPr lang="en-US" sz="4400" dirty="0">
                <a:solidFill>
                  <a:srgbClr val="374151"/>
                </a:solidFill>
                <a:latin typeface="Garamond"/>
                <a:ea typeface="Garamond"/>
                <a:cs typeface="Garamond"/>
                <a:sym typeface="Garamond"/>
              </a:rPr>
              <a:t>The main issue with arrays is that they have to be manually sized before use(fixed size).</a:t>
            </a:r>
          </a:p>
          <a:p>
            <a:pPr marL="457200" lvl="0" algn="just"/>
            <a:endParaRPr lang="en-US" sz="4400" dirty="0">
              <a:solidFill>
                <a:srgbClr val="374151"/>
              </a:solidFill>
              <a:latin typeface="Garamond"/>
              <a:ea typeface="Garamond"/>
              <a:cs typeface="Garamond"/>
              <a:sym typeface="Garamond"/>
            </a:endParaRPr>
          </a:p>
          <a:p>
            <a:pPr marL="457200" lvl="0" algn="just"/>
            <a:r>
              <a:rPr lang="en-US" sz="4400" b="1" dirty="0">
                <a:solidFill>
                  <a:srgbClr val="374151"/>
                </a:solidFill>
                <a:latin typeface="Garamond"/>
                <a:ea typeface="Garamond"/>
                <a:cs typeface="Garamond"/>
                <a:sym typeface="Garamond"/>
              </a:rPr>
              <a:t> So we Need a mechanism to manipulate and manage data more efficient and fast.</a:t>
            </a:r>
          </a:p>
          <a:p>
            <a:pPr marL="457200" lvl="0" algn="just"/>
            <a:endParaRPr lang="en-US" sz="4400" dirty="0">
              <a:solidFill>
                <a:srgbClr val="374151"/>
              </a:solidFill>
              <a:latin typeface="Garamond"/>
              <a:ea typeface="Garamond"/>
              <a:cs typeface="Garamond"/>
              <a:sym typeface="Garamond"/>
            </a:endParaRPr>
          </a:p>
        </p:txBody>
      </p:sp>
      <p:pic>
        <p:nvPicPr>
          <p:cNvPr id="4" name="Google Shape;1991;g2aa4ea7203b_0_1">
            <a:extLst>
              <a:ext uri="{FF2B5EF4-FFF2-40B4-BE49-F238E27FC236}">
                <a16:creationId xmlns:a16="http://schemas.microsoft.com/office/drawing/2014/main" id="{FBB8DD92-1F74-F31F-EF75-4BF9825AD553}"/>
              </a:ext>
            </a:extLst>
          </p:cNvPr>
          <p:cNvPicPr preferRelativeResize="0"/>
          <p:nvPr/>
        </p:nvPicPr>
        <p:blipFill>
          <a:blip r:embed="rId4">
            <a:alphaModFix/>
          </a:blip>
          <a:stretch>
            <a:fillRect/>
          </a:stretch>
        </p:blipFill>
        <p:spPr>
          <a:xfrm>
            <a:off x="2895600" y="3009900"/>
            <a:ext cx="5791200" cy="5480897"/>
          </a:xfrm>
          <a:prstGeom prst="rect">
            <a:avLst/>
          </a:prstGeom>
          <a:noFill/>
          <a:ln>
            <a:noFill/>
          </a:ln>
        </p:spPr>
      </p:pic>
      <p:sp>
        <p:nvSpPr>
          <p:cNvPr id="3" name="TextBox 2">
            <a:extLst>
              <a:ext uri="{FF2B5EF4-FFF2-40B4-BE49-F238E27FC236}">
                <a16:creationId xmlns:a16="http://schemas.microsoft.com/office/drawing/2014/main" id="{EBDFECFA-1171-4868-1E2D-4E047E3177A7}"/>
              </a:ext>
            </a:extLst>
          </p:cNvPr>
          <p:cNvSpPr txBox="1"/>
          <p:nvPr/>
        </p:nvSpPr>
        <p:spPr>
          <a:xfrm>
            <a:off x="5638800" y="9029700"/>
            <a:ext cx="7467600" cy="830997"/>
          </a:xfrm>
          <a:prstGeom prst="rect">
            <a:avLst/>
          </a:prstGeom>
          <a:noFill/>
        </p:spPr>
        <p:txBody>
          <a:bodyPr wrap="square" rtlCol="0">
            <a:spAutoFit/>
          </a:bodyPr>
          <a:lstStyle/>
          <a:p>
            <a:r>
              <a:rPr lang="en-IN" sz="4800" b="1" dirty="0">
                <a:solidFill>
                  <a:srgbClr val="C00000"/>
                </a:solidFill>
                <a:latin typeface="Garamond" panose="02020404030301010803" pitchFamily="18" charset="0"/>
              </a:rPr>
              <a:t>Collection-Data Structure</a:t>
            </a:r>
          </a:p>
        </p:txBody>
      </p:sp>
    </p:spTree>
    <p:extLst>
      <p:ext uri="{BB962C8B-B14F-4D97-AF65-F5344CB8AC3E}">
        <p14:creationId xmlns:p14="http://schemas.microsoft.com/office/powerpoint/2010/main" val="373649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083E9-96E2-89ED-2B5B-995BA9D6E38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DE853D12-C3B7-2EBE-95F7-419C9C725376}"/>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306583FD-6261-52A1-D8B4-173CABDED8DC}"/>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F7371A78-09B7-852F-7F72-E6AB09D46548}"/>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A449F1CC-578B-42D1-DAAC-9ECE6E1B2CF4}"/>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C38309E-6701-5497-D511-40710FA1E129}"/>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E5D5FCBB-A881-674D-07C9-DD085DACFCF4}"/>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 Framework</a:t>
              </a:r>
            </a:p>
          </p:txBody>
        </p:sp>
      </p:grpSp>
      <p:sp>
        <p:nvSpPr>
          <p:cNvPr id="2" name="Google Shape;2367;g2a9d7ca2ce3_0_18">
            <a:extLst>
              <a:ext uri="{FF2B5EF4-FFF2-40B4-BE49-F238E27FC236}">
                <a16:creationId xmlns:a16="http://schemas.microsoft.com/office/drawing/2014/main" id="{D78B95C2-40A0-A8F3-0DD4-2B7A5A8A4718}"/>
              </a:ext>
            </a:extLst>
          </p:cNvPr>
          <p:cNvSpPr txBox="1"/>
          <p:nvPr/>
        </p:nvSpPr>
        <p:spPr>
          <a:xfrm>
            <a:off x="2895600" y="2476500"/>
            <a:ext cx="13945292" cy="6863377"/>
          </a:xfrm>
          <a:prstGeom prst="rect">
            <a:avLst/>
          </a:prstGeom>
          <a:noFill/>
          <a:ln>
            <a:noFill/>
          </a:ln>
        </p:spPr>
        <p:txBody>
          <a:bodyPr spcFirstLastPara="1" wrap="square" lIns="91425" tIns="45700" rIns="91425" bIns="45700" anchor="t" anchorCtr="0">
            <a:spAutoFit/>
          </a:bodyPr>
          <a:lstStyle/>
          <a:p>
            <a:pPr marL="457200" lvl="0" algn="just"/>
            <a:r>
              <a:rPr lang="en-US" sz="4400" dirty="0">
                <a:solidFill>
                  <a:srgbClr val="374151"/>
                </a:solidFill>
                <a:latin typeface="Garamond"/>
                <a:ea typeface="Garamond"/>
                <a:cs typeface="Garamond"/>
                <a:sym typeface="Garamond"/>
              </a:rPr>
              <a:t>The Java Collections Framework is a set of classes and interfaces that implement commonly reusable collection data structures. </a:t>
            </a:r>
          </a:p>
          <a:p>
            <a:pPr marL="457200" lvl="0" algn="just"/>
            <a:endParaRPr lang="en-US" sz="4400" dirty="0">
              <a:solidFill>
                <a:srgbClr val="374151"/>
              </a:solidFill>
              <a:latin typeface="Garamond"/>
              <a:ea typeface="Garamond"/>
              <a:cs typeface="Garamond"/>
              <a:sym typeface="Garamond"/>
            </a:endParaRPr>
          </a:p>
          <a:p>
            <a:pPr marL="457200" lvl="0" algn="just"/>
            <a:r>
              <a:rPr lang="en-US" sz="4400" dirty="0">
                <a:solidFill>
                  <a:srgbClr val="374151"/>
                </a:solidFill>
                <a:latin typeface="Garamond"/>
                <a:ea typeface="Garamond"/>
                <a:cs typeface="Garamond"/>
                <a:sym typeface="Garamond"/>
              </a:rPr>
              <a:t>The framework is designed to allow Java developers to manage </a:t>
            </a:r>
            <a:r>
              <a:rPr lang="en-US" sz="4400" b="1" dirty="0">
                <a:solidFill>
                  <a:srgbClr val="C00000"/>
                </a:solidFill>
                <a:latin typeface="Garamond"/>
                <a:ea typeface="Garamond"/>
                <a:cs typeface="Garamond"/>
                <a:sym typeface="Garamond"/>
              </a:rPr>
              <a:t>collections of objects efficiently</a:t>
            </a:r>
            <a:r>
              <a:rPr lang="en-US" sz="4400" b="1" dirty="0">
                <a:solidFill>
                  <a:srgbClr val="374151"/>
                </a:solidFill>
                <a:latin typeface="Garamond"/>
                <a:ea typeface="Garamond"/>
                <a:cs typeface="Garamond"/>
                <a:sym typeface="Garamond"/>
              </a:rPr>
              <a:t> </a:t>
            </a:r>
            <a:r>
              <a:rPr lang="en-US" sz="4400" dirty="0">
                <a:solidFill>
                  <a:srgbClr val="374151"/>
                </a:solidFill>
                <a:latin typeface="Garamond"/>
                <a:ea typeface="Garamond"/>
                <a:cs typeface="Garamond"/>
                <a:sym typeface="Garamond"/>
              </a:rPr>
              <a:t>and easily with high-level data structures.</a:t>
            </a:r>
          </a:p>
          <a:p>
            <a:pPr marL="457200" lvl="0" algn="just"/>
            <a:endParaRPr lang="en-US" sz="4400" dirty="0">
              <a:solidFill>
                <a:srgbClr val="374151"/>
              </a:solidFill>
              <a:latin typeface="Garamond"/>
              <a:ea typeface="Garamond"/>
              <a:cs typeface="Garamond"/>
              <a:sym typeface="Garamond"/>
            </a:endParaRPr>
          </a:p>
          <a:p>
            <a:pPr marL="457200" lvl="0" algn="just"/>
            <a:endParaRPr lang="en-US" sz="4400" dirty="0">
              <a:solidFill>
                <a:srgbClr val="374151"/>
              </a:solidFill>
              <a:latin typeface="Garamond"/>
              <a:ea typeface="Garamond"/>
              <a:cs typeface="Garamond"/>
              <a:sym typeface="Garamond"/>
            </a:endParaRPr>
          </a:p>
          <a:p>
            <a:pPr marL="457200" lvl="0" algn="just"/>
            <a:endParaRPr lang="en-US" sz="4400" dirty="0">
              <a:solidFill>
                <a:srgbClr val="374151"/>
              </a:solidFill>
              <a:latin typeface="Garamond"/>
              <a:ea typeface="Garamond"/>
              <a:cs typeface="Garamond"/>
              <a:sym typeface="Garamond"/>
            </a:endParaRPr>
          </a:p>
        </p:txBody>
      </p:sp>
    </p:spTree>
    <p:extLst>
      <p:ext uri="{BB962C8B-B14F-4D97-AF65-F5344CB8AC3E}">
        <p14:creationId xmlns:p14="http://schemas.microsoft.com/office/powerpoint/2010/main" val="10025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EF0D-1601-F315-7161-FC6A2C6C826E}"/>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BE6F20A-75F3-BD2C-DDEF-4E76C7C5F705}"/>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99BD9144-C1E7-E812-DA21-07E267FC4FF7}"/>
              </a:ext>
            </a:extLst>
          </p:cNvPr>
          <p:cNvGrpSpPr/>
          <p:nvPr/>
        </p:nvGrpSpPr>
        <p:grpSpPr>
          <a:xfrm>
            <a:off x="3429000" y="342900"/>
            <a:ext cx="13488090" cy="1536883"/>
            <a:chOff x="7482459" y="3050675"/>
            <a:chExt cx="8897534" cy="2564558"/>
          </a:xfrm>
        </p:grpSpPr>
        <p:grpSp>
          <p:nvGrpSpPr>
            <p:cNvPr id="22" name="Group 3">
              <a:extLst>
                <a:ext uri="{FF2B5EF4-FFF2-40B4-BE49-F238E27FC236}">
                  <a16:creationId xmlns:a16="http://schemas.microsoft.com/office/drawing/2014/main" id="{66E32A79-AE56-5884-249C-E902ED2BEFCE}"/>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2984D797-E60A-F037-1BE8-CE92B5B270D2}"/>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D7555F21-010B-EE59-8BC4-D2C2EB28D310}"/>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A518B682-9885-6D7E-72AC-F02F8A1DA4D7}"/>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What is a Collection?</a:t>
              </a:r>
            </a:p>
          </p:txBody>
        </p:sp>
      </p:grpSp>
      <p:sp>
        <p:nvSpPr>
          <p:cNvPr id="2" name="Google Shape;2367;g2a9d7ca2ce3_0_18">
            <a:extLst>
              <a:ext uri="{FF2B5EF4-FFF2-40B4-BE49-F238E27FC236}">
                <a16:creationId xmlns:a16="http://schemas.microsoft.com/office/drawing/2014/main" id="{A3342B38-5B9B-5140-7C04-961537B2DB81}"/>
              </a:ext>
            </a:extLst>
          </p:cNvPr>
          <p:cNvSpPr txBox="1"/>
          <p:nvPr/>
        </p:nvSpPr>
        <p:spPr>
          <a:xfrm>
            <a:off x="2743200" y="1779705"/>
            <a:ext cx="13945292" cy="2123618"/>
          </a:xfrm>
          <a:prstGeom prst="rect">
            <a:avLst/>
          </a:prstGeom>
          <a:noFill/>
          <a:ln>
            <a:noFill/>
          </a:ln>
        </p:spPr>
        <p:txBody>
          <a:bodyPr spcFirstLastPara="1" wrap="square" lIns="91425" tIns="45700" rIns="91425" bIns="45700" anchor="t" anchorCtr="0">
            <a:spAutoFit/>
          </a:bodyPr>
          <a:lstStyle/>
          <a:p>
            <a:pPr marL="762250" lvl="0" indent="-571500" algn="just">
              <a:buClr>
                <a:srgbClr val="000000"/>
              </a:buClr>
              <a:buSzPts val="1900"/>
              <a:buFont typeface="Wingdings" panose="05000000000000000000" pitchFamily="2" charset="2"/>
              <a:buChar char="Ø"/>
            </a:pPr>
            <a:r>
              <a:rPr lang="en-US" sz="4400" dirty="0">
                <a:solidFill>
                  <a:srgbClr val="000000"/>
                </a:solidFill>
                <a:latin typeface="Garamond"/>
                <a:ea typeface="Garamond"/>
                <a:cs typeface="Garamond"/>
                <a:sym typeface="Garamond"/>
              </a:rPr>
              <a:t>A “</a:t>
            </a:r>
            <a:r>
              <a:rPr lang="en-US" sz="4400" dirty="0">
                <a:solidFill>
                  <a:srgbClr val="C00000"/>
                </a:solidFill>
                <a:latin typeface="Garamond"/>
                <a:ea typeface="Garamond"/>
                <a:cs typeface="Garamond"/>
                <a:sym typeface="Garamond"/>
              </a:rPr>
              <a:t>collection</a:t>
            </a:r>
            <a:r>
              <a:rPr lang="en-US" sz="4400" dirty="0">
                <a:solidFill>
                  <a:srgbClr val="000000"/>
                </a:solidFill>
                <a:latin typeface="Garamond"/>
                <a:ea typeface="Garamond"/>
                <a:cs typeface="Garamond"/>
                <a:sym typeface="Garamond"/>
              </a:rPr>
              <a:t>” is a container that groups multiple elements into a single unit.</a:t>
            </a:r>
          </a:p>
          <a:p>
            <a:pPr marL="1028700" lvl="0" indent="-571500" algn="just">
              <a:buFont typeface="Wingdings" panose="05000000000000000000" pitchFamily="2" charset="2"/>
              <a:buChar char="Ø"/>
            </a:pPr>
            <a:r>
              <a:rPr lang="en-US" sz="4400" dirty="0">
                <a:solidFill>
                  <a:srgbClr val="374151"/>
                </a:solidFill>
                <a:latin typeface="Garamond"/>
                <a:ea typeface="Garamond"/>
                <a:cs typeface="Garamond"/>
                <a:sym typeface="Garamond"/>
              </a:rPr>
              <a:t>A collection represents a group of objects.</a:t>
            </a:r>
          </a:p>
        </p:txBody>
      </p:sp>
      <p:pic>
        <p:nvPicPr>
          <p:cNvPr id="3" name="Picture 2">
            <a:extLst>
              <a:ext uri="{FF2B5EF4-FFF2-40B4-BE49-F238E27FC236}">
                <a16:creationId xmlns:a16="http://schemas.microsoft.com/office/drawing/2014/main" id="{4BFF5545-158C-13F7-0FA3-E7C3AA296326}"/>
              </a:ext>
            </a:extLst>
          </p:cNvPr>
          <p:cNvPicPr>
            <a:picLocks noChangeAspect="1"/>
          </p:cNvPicPr>
          <p:nvPr/>
        </p:nvPicPr>
        <p:blipFill>
          <a:blip r:embed="rId4"/>
          <a:stretch>
            <a:fillRect/>
          </a:stretch>
        </p:blipFill>
        <p:spPr>
          <a:xfrm>
            <a:off x="2590800" y="4381500"/>
            <a:ext cx="7467600" cy="5151120"/>
          </a:xfrm>
          <a:prstGeom prst="rect">
            <a:avLst/>
          </a:prstGeom>
        </p:spPr>
      </p:pic>
      <p:sp>
        <p:nvSpPr>
          <p:cNvPr id="5" name="TextBox 4">
            <a:extLst>
              <a:ext uri="{FF2B5EF4-FFF2-40B4-BE49-F238E27FC236}">
                <a16:creationId xmlns:a16="http://schemas.microsoft.com/office/drawing/2014/main" id="{BC43774C-8219-B2B1-86D9-0FF576A6C1C8}"/>
              </a:ext>
            </a:extLst>
          </p:cNvPr>
          <p:cNvSpPr txBox="1"/>
          <p:nvPr/>
        </p:nvSpPr>
        <p:spPr>
          <a:xfrm>
            <a:off x="10744200" y="4199293"/>
            <a:ext cx="6705600" cy="5509200"/>
          </a:xfrm>
          <a:prstGeom prst="rect">
            <a:avLst/>
          </a:prstGeom>
          <a:noFill/>
        </p:spPr>
        <p:txBody>
          <a:bodyPr wrap="square">
            <a:spAutoFit/>
          </a:bodyPr>
          <a:lstStyle/>
          <a:p>
            <a:pPr algn="just"/>
            <a:r>
              <a:rPr lang="en-US" sz="4400" dirty="0">
                <a:solidFill>
                  <a:srgbClr val="374151"/>
                </a:solidFill>
                <a:latin typeface="Garamond"/>
              </a:rPr>
              <a:t>Collections serve as the foundation for storing, retrieving, manipulating, and communicating aggregate data. Typically, they provide a more abstract and higher level approach to data handling compared to arrays.</a:t>
            </a:r>
            <a:endParaRPr lang="en-IN" sz="4400" dirty="0">
              <a:solidFill>
                <a:srgbClr val="374151"/>
              </a:solidFill>
              <a:latin typeface="Garamond"/>
            </a:endParaRPr>
          </a:p>
        </p:txBody>
      </p:sp>
    </p:spTree>
    <p:extLst>
      <p:ext uri="{BB962C8B-B14F-4D97-AF65-F5344CB8AC3E}">
        <p14:creationId xmlns:p14="http://schemas.microsoft.com/office/powerpoint/2010/main" val="25712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328F-2092-D756-B26B-B332BED28ED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5017AA6-15E6-8843-911A-8E2F72D40D14}"/>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Google Shape;2008;g2aaacf54f12_0_7">
            <a:extLst>
              <a:ext uri="{FF2B5EF4-FFF2-40B4-BE49-F238E27FC236}">
                <a16:creationId xmlns:a16="http://schemas.microsoft.com/office/drawing/2014/main" id="{7C747FD3-AE54-CB1F-76FE-A82CDBAA765D}"/>
              </a:ext>
            </a:extLst>
          </p:cNvPr>
          <p:cNvPicPr preferRelativeResize="0"/>
          <p:nvPr/>
        </p:nvPicPr>
        <p:blipFill rotWithShape="1">
          <a:blip r:embed="rId4">
            <a:alphaModFix/>
          </a:blip>
          <a:srcRect/>
          <a:stretch/>
        </p:blipFill>
        <p:spPr>
          <a:xfrm>
            <a:off x="3124200" y="342900"/>
            <a:ext cx="13675698" cy="9412668"/>
          </a:xfrm>
          <a:prstGeom prst="rect">
            <a:avLst/>
          </a:prstGeom>
          <a:noFill/>
          <a:ln>
            <a:noFill/>
          </a:ln>
        </p:spPr>
      </p:pic>
    </p:spTree>
    <p:extLst>
      <p:ext uri="{BB962C8B-B14F-4D97-AF65-F5344CB8AC3E}">
        <p14:creationId xmlns:p14="http://schemas.microsoft.com/office/powerpoint/2010/main" val="164486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2E41-C23A-46F3-E457-39DDD085F69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57F7022C-885D-7B46-EBF4-2FB9F3E22B4F}"/>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E1786D0C-0600-6373-8173-8954FC52F706}"/>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7B73B1CD-26BC-9758-DC97-B706B9F7AEF5}"/>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11E3B8A0-250D-D15A-FD61-131F6C77652D}"/>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8E7AE83-B310-FA7B-5812-22B9F41AC44D}"/>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8D174886-B419-D6CD-4239-4D72565C237F}"/>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Core Interfaces</a:t>
              </a:r>
            </a:p>
          </p:txBody>
        </p:sp>
      </p:grpSp>
      <p:pic>
        <p:nvPicPr>
          <p:cNvPr id="3" name="Picture 2">
            <a:extLst>
              <a:ext uri="{FF2B5EF4-FFF2-40B4-BE49-F238E27FC236}">
                <a16:creationId xmlns:a16="http://schemas.microsoft.com/office/drawing/2014/main" id="{7354F061-E4B9-42A1-C987-88A8C7FFDC91}"/>
              </a:ext>
            </a:extLst>
          </p:cNvPr>
          <p:cNvPicPr>
            <a:picLocks noChangeAspect="1"/>
          </p:cNvPicPr>
          <p:nvPr/>
        </p:nvPicPr>
        <p:blipFill>
          <a:blip r:embed="rId4"/>
          <a:stretch>
            <a:fillRect/>
          </a:stretch>
        </p:blipFill>
        <p:spPr>
          <a:xfrm>
            <a:off x="2209800" y="1652050"/>
            <a:ext cx="15816914" cy="7777613"/>
          </a:xfrm>
          <a:prstGeom prst="rect">
            <a:avLst/>
          </a:prstGeom>
        </p:spPr>
      </p:pic>
    </p:spTree>
    <p:extLst>
      <p:ext uri="{BB962C8B-B14F-4D97-AF65-F5344CB8AC3E}">
        <p14:creationId xmlns:p14="http://schemas.microsoft.com/office/powerpoint/2010/main" val="1945193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2A1E-A66E-8574-719A-A15D2112E56A}"/>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DFDFA270-9308-C248-EFD1-90FF0D4B0295}"/>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40DE10B7-083F-9A3C-8DE1-5920B2A4703D}"/>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12E13279-5BB5-A14B-BABB-65E1742E7A05}"/>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36B7E2E0-D971-E196-28BB-97E191F698F7}"/>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9955C368-1B09-7A2E-44DB-B9EC00C4E5E9}"/>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6893524F-A177-1CF2-9F22-36F1A2070F84}"/>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Core Interfaces</a:t>
              </a:r>
            </a:p>
          </p:txBody>
        </p:sp>
      </p:grpSp>
      <p:pic>
        <p:nvPicPr>
          <p:cNvPr id="4" name="Picture 3">
            <a:extLst>
              <a:ext uri="{FF2B5EF4-FFF2-40B4-BE49-F238E27FC236}">
                <a16:creationId xmlns:a16="http://schemas.microsoft.com/office/drawing/2014/main" id="{3DE592F3-64D2-0B60-E3B3-73DE65F8E68A}"/>
              </a:ext>
            </a:extLst>
          </p:cNvPr>
          <p:cNvPicPr>
            <a:picLocks noChangeAspect="1"/>
          </p:cNvPicPr>
          <p:nvPr/>
        </p:nvPicPr>
        <p:blipFill>
          <a:blip r:embed="rId4"/>
          <a:stretch>
            <a:fillRect/>
          </a:stretch>
        </p:blipFill>
        <p:spPr>
          <a:xfrm>
            <a:off x="2271737" y="2095500"/>
            <a:ext cx="14554200" cy="7383730"/>
          </a:xfrm>
          <a:prstGeom prst="rect">
            <a:avLst/>
          </a:prstGeom>
        </p:spPr>
      </p:pic>
    </p:spTree>
    <p:extLst>
      <p:ext uri="{BB962C8B-B14F-4D97-AF65-F5344CB8AC3E}">
        <p14:creationId xmlns:p14="http://schemas.microsoft.com/office/powerpoint/2010/main" val="216058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DEBB6-FD1B-3666-75D2-D8BF694D974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F46FA7D-F651-842E-33ED-D17FEA6F0FD4}"/>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DFFA3448-04FB-3EAC-413E-78E0ED5269D0}"/>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7D9F4A87-F0EE-0F54-4F66-AB453A4390AF}"/>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D9DFA7B1-0BBA-F7A3-70FB-54CE4958208B}"/>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31F0DD6-A0DB-417A-2930-79E3A46B883A}"/>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285246E-528C-5673-D38F-0827F7B1DB2B}"/>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Illustration of List, Set and Map</a:t>
              </a:r>
            </a:p>
          </p:txBody>
        </p:sp>
      </p:grpSp>
      <p:pic>
        <p:nvPicPr>
          <p:cNvPr id="3" name="Google Shape;2025;g2aadbfbcd4d_0_19">
            <a:extLst>
              <a:ext uri="{FF2B5EF4-FFF2-40B4-BE49-F238E27FC236}">
                <a16:creationId xmlns:a16="http://schemas.microsoft.com/office/drawing/2014/main" id="{01C46CCD-A64D-56CB-B3BD-CB11B7DD8C80}"/>
              </a:ext>
            </a:extLst>
          </p:cNvPr>
          <p:cNvPicPr preferRelativeResize="0"/>
          <p:nvPr/>
        </p:nvPicPr>
        <p:blipFill rotWithShape="1">
          <a:blip r:embed="rId4">
            <a:alphaModFix/>
          </a:blip>
          <a:srcRect/>
          <a:stretch/>
        </p:blipFill>
        <p:spPr>
          <a:xfrm>
            <a:off x="3810000" y="1880366"/>
            <a:ext cx="12856612" cy="8200550"/>
          </a:xfrm>
          <a:prstGeom prst="rect">
            <a:avLst/>
          </a:prstGeom>
          <a:noFill/>
          <a:ln>
            <a:noFill/>
          </a:ln>
        </p:spPr>
      </p:pic>
    </p:spTree>
    <p:extLst>
      <p:ext uri="{BB962C8B-B14F-4D97-AF65-F5344CB8AC3E}">
        <p14:creationId xmlns:p14="http://schemas.microsoft.com/office/powerpoint/2010/main" val="316654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09333-F8B5-9EC3-73B9-7A71942C5238}"/>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EC796B6-D12D-D8C1-E219-0A7F5704C8F8}"/>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81165D0-E584-6A67-B66D-2EB75FCE1695}"/>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DFB23C0C-B7BB-5C10-5C59-266543B18B4A}"/>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F8AC76AD-0B1E-4DE3-A6E3-BC83F01F4ADE}"/>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C65EF57-C3D8-BFAA-A642-2418C1A45A98}"/>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AADF75A4-F383-5074-844D-37977C20FF1E}"/>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 Interface-Methods</a:t>
              </a:r>
            </a:p>
          </p:txBody>
        </p:sp>
      </p:grpSp>
      <p:pic>
        <p:nvPicPr>
          <p:cNvPr id="2" name="Google Shape;2031;g2aadbfbcd4d_0_31">
            <a:extLst>
              <a:ext uri="{FF2B5EF4-FFF2-40B4-BE49-F238E27FC236}">
                <a16:creationId xmlns:a16="http://schemas.microsoft.com/office/drawing/2014/main" id="{AC0761EE-730B-B845-6122-AB1104AD0CE4}"/>
              </a:ext>
            </a:extLst>
          </p:cNvPr>
          <p:cNvPicPr preferRelativeResize="0"/>
          <p:nvPr/>
        </p:nvPicPr>
        <p:blipFill rotWithShape="1">
          <a:blip r:embed="rId4">
            <a:alphaModFix/>
          </a:blip>
          <a:srcRect/>
          <a:stretch/>
        </p:blipFill>
        <p:spPr>
          <a:xfrm>
            <a:off x="3734494" y="1792106"/>
            <a:ext cx="13029505" cy="8380594"/>
          </a:xfrm>
          <a:prstGeom prst="rect">
            <a:avLst/>
          </a:prstGeom>
          <a:noFill/>
          <a:ln>
            <a:noFill/>
          </a:ln>
        </p:spPr>
      </p:pic>
    </p:spTree>
    <p:extLst>
      <p:ext uri="{BB962C8B-B14F-4D97-AF65-F5344CB8AC3E}">
        <p14:creationId xmlns:p14="http://schemas.microsoft.com/office/powerpoint/2010/main" val="82521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7560-F114-752C-85D0-B827D7CA2E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2D094A-70E7-C45F-3F5E-D7BB8DB57086}"/>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3BC1F1A6-400B-E330-ECEC-9B88DF7FBD0C}"/>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0489A573-28B0-4B87-7D03-A63FCB292B39}"/>
              </a:ext>
            </a:extLst>
          </p:cNvPr>
          <p:cNvGrpSpPr/>
          <p:nvPr/>
        </p:nvGrpSpPr>
        <p:grpSpPr>
          <a:xfrm>
            <a:off x="8763000" y="3543300"/>
            <a:ext cx="8949510" cy="2426025"/>
            <a:chOff x="8636311" y="5444107"/>
            <a:chExt cx="8949510" cy="4057115"/>
          </a:xfrm>
        </p:grpSpPr>
        <p:grpSp>
          <p:nvGrpSpPr>
            <p:cNvPr id="7" name="Group 7">
              <a:extLst>
                <a:ext uri="{FF2B5EF4-FFF2-40B4-BE49-F238E27FC236}">
                  <a16:creationId xmlns:a16="http://schemas.microsoft.com/office/drawing/2014/main" id="{5E3C3712-4EB2-71E7-6BAF-7DA6BC67345F}"/>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FE2916D6-CE7B-D932-5116-1B432D1FB651}"/>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E8D75B77-C1F0-1762-FFFA-E20352282756}"/>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8A247864-1929-195A-1885-52045E19AC5B}"/>
                </a:ext>
              </a:extLst>
            </p:cNvPr>
            <p:cNvSpPr txBox="1"/>
            <p:nvPr/>
          </p:nvSpPr>
          <p:spPr>
            <a:xfrm>
              <a:off x="8915400" y="6414074"/>
              <a:ext cx="8458200"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Wrapper Classes</a:t>
              </a:r>
            </a:p>
          </p:txBody>
        </p:sp>
      </p:grpSp>
    </p:spTree>
    <p:extLst>
      <p:ext uri="{BB962C8B-B14F-4D97-AF65-F5344CB8AC3E}">
        <p14:creationId xmlns:p14="http://schemas.microsoft.com/office/powerpoint/2010/main" val="3900061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D37E-1029-FCE9-C03D-FD7E5DB3BB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28CBB2-65CD-335E-9678-EA501D833082}"/>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1F6CE24D-DD52-5F60-6C29-67D4A9D25996}"/>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6C2A3B16-994B-A01E-7D0C-3C87A0FFF7E2}"/>
              </a:ext>
            </a:extLst>
          </p:cNvPr>
          <p:cNvGrpSpPr/>
          <p:nvPr/>
        </p:nvGrpSpPr>
        <p:grpSpPr>
          <a:xfrm>
            <a:off x="8153400" y="3543300"/>
            <a:ext cx="9551158" cy="2426025"/>
            <a:chOff x="8636311" y="5444107"/>
            <a:chExt cx="8949510" cy="4057115"/>
          </a:xfrm>
        </p:grpSpPr>
        <p:grpSp>
          <p:nvGrpSpPr>
            <p:cNvPr id="7" name="Group 7">
              <a:extLst>
                <a:ext uri="{FF2B5EF4-FFF2-40B4-BE49-F238E27FC236}">
                  <a16:creationId xmlns:a16="http://schemas.microsoft.com/office/drawing/2014/main" id="{EA096490-2713-DFE1-996C-C64949619A4C}"/>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85B6C599-A1DC-C57A-1ABE-4DCA5FAC2070}"/>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8B463E6E-377B-0889-31CE-94A0E1558A6E}"/>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84F0A3EC-2C29-1A46-0917-0161EE214B0D}"/>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Collection-List</a:t>
              </a:r>
            </a:p>
          </p:txBody>
        </p:sp>
      </p:grpSp>
    </p:spTree>
    <p:extLst>
      <p:ext uri="{BB962C8B-B14F-4D97-AF65-F5344CB8AC3E}">
        <p14:creationId xmlns:p14="http://schemas.microsoft.com/office/powerpoint/2010/main" val="109421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F8305-F48C-8CF5-348B-9A872554844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7EA5AA8-31C8-5364-1505-3A66DE6776CB}"/>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9DDBCC24-675C-0964-9975-97566D579B5F}"/>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6CF05371-4E37-A3CD-1626-839D980EB93E}"/>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FA776F11-BFDE-8873-AA8E-E380120EACBF}"/>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456EDFD6-F1CB-A9F6-2E0D-D515B0AAA5AA}"/>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086DBDB2-9955-58CA-1925-2DD6EFD1C129}"/>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List Interface</a:t>
              </a:r>
            </a:p>
          </p:txBody>
        </p:sp>
      </p:grpSp>
      <p:sp>
        <p:nvSpPr>
          <p:cNvPr id="4" name="TextBox 3">
            <a:extLst>
              <a:ext uri="{FF2B5EF4-FFF2-40B4-BE49-F238E27FC236}">
                <a16:creationId xmlns:a16="http://schemas.microsoft.com/office/drawing/2014/main" id="{67A511AB-E446-E3AB-D5F4-7AC2F51826F9}"/>
              </a:ext>
            </a:extLst>
          </p:cNvPr>
          <p:cNvSpPr txBox="1"/>
          <p:nvPr/>
        </p:nvSpPr>
        <p:spPr>
          <a:xfrm>
            <a:off x="3023906" y="2384249"/>
            <a:ext cx="13487400" cy="2123658"/>
          </a:xfrm>
          <a:prstGeom prst="rect">
            <a:avLst/>
          </a:prstGeom>
          <a:noFill/>
        </p:spPr>
        <p:txBody>
          <a:bodyPr wrap="square">
            <a:spAutoFit/>
          </a:bodyPr>
          <a:lstStyle/>
          <a:p>
            <a:pPr marL="571500" indent="-571500">
              <a:buFont typeface="Wingdings" panose="05000000000000000000" pitchFamily="2" charset="2"/>
              <a:buChar char="Ø"/>
            </a:pPr>
            <a:r>
              <a:rPr lang="en-US" sz="4400" dirty="0">
                <a:latin typeface="Garamond" panose="02020404030301010803" pitchFamily="18" charset="0"/>
              </a:rPr>
              <a:t>Used for storing the elements in a ordered way.</a:t>
            </a:r>
          </a:p>
          <a:p>
            <a:pPr marL="571500" indent="-571500">
              <a:buFont typeface="Wingdings" panose="05000000000000000000" pitchFamily="2" charset="2"/>
              <a:buChar char="Ø"/>
            </a:pPr>
            <a:r>
              <a:rPr lang="en-US" sz="4400" dirty="0">
                <a:latin typeface="Garamond" panose="02020404030301010803" pitchFamily="18" charset="0"/>
              </a:rPr>
              <a:t>Supports duplicate entries.</a:t>
            </a:r>
          </a:p>
          <a:p>
            <a:pPr marL="571500" indent="-571500">
              <a:buFont typeface="Wingdings" panose="05000000000000000000" pitchFamily="2" charset="2"/>
              <a:buChar char="Ø"/>
            </a:pPr>
            <a:r>
              <a:rPr lang="en-US" sz="4400" dirty="0">
                <a:latin typeface="Garamond" panose="02020404030301010803" pitchFamily="18" charset="0"/>
              </a:rPr>
              <a:t>Supports index-based additions and retrieval of items.</a:t>
            </a:r>
          </a:p>
        </p:txBody>
      </p:sp>
      <p:pic>
        <p:nvPicPr>
          <p:cNvPr id="1026" name="Picture 2" descr="Java List Interface">
            <a:extLst>
              <a:ext uri="{FF2B5EF4-FFF2-40B4-BE49-F238E27FC236}">
                <a16:creationId xmlns:a16="http://schemas.microsoft.com/office/drawing/2014/main" id="{7DF081DE-CDC4-F324-70E7-CAC82F6FC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352585"/>
            <a:ext cx="114300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67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5E6CA-6AE5-0FDD-7448-CB9DC796C27B}"/>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31BB7CF7-2EFD-956D-2438-A68C4D154659}"/>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C3317FAF-FCA3-94E0-CA4B-86AA8F16238C}"/>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9C2E63CA-E0CA-CF91-5BF7-635335E5FB44}"/>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D4140065-DA2E-C424-94DE-F0E1AF55923C}"/>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260854EF-A78D-E3FC-9D3C-77A7CF2809A9}"/>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BE344C7-77D4-52E6-725D-0343B88A3152}"/>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List Instance Creation</a:t>
              </a:r>
            </a:p>
          </p:txBody>
        </p:sp>
      </p:grpSp>
      <p:pic>
        <p:nvPicPr>
          <p:cNvPr id="3" name="Picture 2">
            <a:extLst>
              <a:ext uri="{FF2B5EF4-FFF2-40B4-BE49-F238E27FC236}">
                <a16:creationId xmlns:a16="http://schemas.microsoft.com/office/drawing/2014/main" id="{78493963-0BD7-078A-4AD3-2EE367044407}"/>
              </a:ext>
            </a:extLst>
          </p:cNvPr>
          <p:cNvPicPr>
            <a:picLocks noChangeAspect="1"/>
          </p:cNvPicPr>
          <p:nvPr/>
        </p:nvPicPr>
        <p:blipFill>
          <a:blip r:embed="rId4"/>
          <a:stretch>
            <a:fillRect/>
          </a:stretch>
        </p:blipFill>
        <p:spPr>
          <a:xfrm>
            <a:off x="2743200" y="2705100"/>
            <a:ext cx="14745011" cy="5334000"/>
          </a:xfrm>
          <a:prstGeom prst="rect">
            <a:avLst/>
          </a:prstGeom>
        </p:spPr>
      </p:pic>
    </p:spTree>
    <p:extLst>
      <p:ext uri="{BB962C8B-B14F-4D97-AF65-F5344CB8AC3E}">
        <p14:creationId xmlns:p14="http://schemas.microsoft.com/office/powerpoint/2010/main" val="367330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040C-D90F-0222-4FF2-0B5D867A636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A89CDE00-8005-A320-3228-A9FD31531ADC}"/>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46C17533-C777-A18D-D230-40EBEE270689}"/>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DD9429BF-BB14-DEAD-5EB8-15139D137381}"/>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92363DC8-B988-412D-DD0E-17DA7ABB95B2}"/>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B43E53F9-74BD-FB19-7B81-D9BE7E261F9E}"/>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E056B8E7-D446-B1C0-27F9-4F57EF0FAB84}"/>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List Interface Methods</a:t>
              </a:r>
            </a:p>
          </p:txBody>
        </p:sp>
      </p:grpSp>
      <p:pic>
        <p:nvPicPr>
          <p:cNvPr id="5" name="Picture 4">
            <a:extLst>
              <a:ext uri="{FF2B5EF4-FFF2-40B4-BE49-F238E27FC236}">
                <a16:creationId xmlns:a16="http://schemas.microsoft.com/office/drawing/2014/main" id="{15425B92-B6F4-F88F-7EAA-D1CA37AAEA66}"/>
              </a:ext>
            </a:extLst>
          </p:cNvPr>
          <p:cNvPicPr>
            <a:picLocks noChangeAspect="1"/>
          </p:cNvPicPr>
          <p:nvPr/>
        </p:nvPicPr>
        <p:blipFill>
          <a:blip r:embed="rId4"/>
          <a:stretch>
            <a:fillRect/>
          </a:stretch>
        </p:blipFill>
        <p:spPr>
          <a:xfrm>
            <a:off x="3075849" y="0"/>
            <a:ext cx="13051397" cy="9714205"/>
          </a:xfrm>
          <a:prstGeom prst="rect">
            <a:avLst/>
          </a:prstGeom>
        </p:spPr>
      </p:pic>
    </p:spTree>
    <p:extLst>
      <p:ext uri="{BB962C8B-B14F-4D97-AF65-F5344CB8AC3E}">
        <p14:creationId xmlns:p14="http://schemas.microsoft.com/office/powerpoint/2010/main" val="2788954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3652D-29BF-C1F2-83FB-74D6B933276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8CC8D6D-32F2-CE48-42BB-039F388D8A65}"/>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A4CCC8D9-C67E-0673-B6EB-F8CD701B6932}"/>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15F26170-952B-EB58-B0A5-52B596956467}"/>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6F599962-9808-9140-7078-5AA531B3C889}"/>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D387279B-3450-32D1-1CDD-EF2E6453DCBD}"/>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F2DF41D9-9859-BD55-EDA9-E7E155CAFEFE}"/>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List Interface Methods</a:t>
              </a:r>
            </a:p>
          </p:txBody>
        </p:sp>
      </p:grpSp>
      <p:pic>
        <p:nvPicPr>
          <p:cNvPr id="3" name="Picture 2">
            <a:extLst>
              <a:ext uri="{FF2B5EF4-FFF2-40B4-BE49-F238E27FC236}">
                <a16:creationId xmlns:a16="http://schemas.microsoft.com/office/drawing/2014/main" id="{3D93112D-8E65-18AB-C027-D771F40265C5}"/>
              </a:ext>
            </a:extLst>
          </p:cNvPr>
          <p:cNvPicPr>
            <a:picLocks noChangeAspect="1"/>
          </p:cNvPicPr>
          <p:nvPr/>
        </p:nvPicPr>
        <p:blipFill>
          <a:blip r:embed="rId4"/>
          <a:stretch>
            <a:fillRect/>
          </a:stretch>
        </p:blipFill>
        <p:spPr>
          <a:xfrm>
            <a:off x="2590800" y="196114"/>
            <a:ext cx="14501585" cy="9370255"/>
          </a:xfrm>
          <a:prstGeom prst="rect">
            <a:avLst/>
          </a:prstGeom>
        </p:spPr>
      </p:pic>
    </p:spTree>
    <p:extLst>
      <p:ext uri="{BB962C8B-B14F-4D97-AF65-F5344CB8AC3E}">
        <p14:creationId xmlns:p14="http://schemas.microsoft.com/office/powerpoint/2010/main" val="275942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1F0B-131C-AEDE-60FA-E903C15686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B1F983-80D7-1104-3041-F3066C3E1FEA}"/>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F39C746C-A06C-E787-78C0-45B263DCB502}"/>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AD63C687-7266-DC58-A059-C535E3082E96}"/>
              </a:ext>
            </a:extLst>
          </p:cNvPr>
          <p:cNvGrpSpPr/>
          <p:nvPr/>
        </p:nvGrpSpPr>
        <p:grpSpPr>
          <a:xfrm>
            <a:off x="8153400" y="3543300"/>
            <a:ext cx="9551158" cy="2426025"/>
            <a:chOff x="8636311" y="5444107"/>
            <a:chExt cx="8949510" cy="4057115"/>
          </a:xfrm>
        </p:grpSpPr>
        <p:grpSp>
          <p:nvGrpSpPr>
            <p:cNvPr id="7" name="Group 7">
              <a:extLst>
                <a:ext uri="{FF2B5EF4-FFF2-40B4-BE49-F238E27FC236}">
                  <a16:creationId xmlns:a16="http://schemas.microsoft.com/office/drawing/2014/main" id="{B7A8FDB7-9A74-61A1-FEA4-78374BD0446A}"/>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D6682929-6B17-06BC-7472-F685798FD3F3}"/>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BC2DBD4B-D0A9-0460-F667-344862E515B0}"/>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29D3CAD3-C0C2-AF10-D3EE-1C5EE177B803}"/>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err="1">
                  <a:solidFill>
                    <a:srgbClr val="FFFFFF"/>
                  </a:solidFill>
                  <a:latin typeface="League Spartan"/>
                  <a:ea typeface="League Spartan"/>
                  <a:cs typeface="League Spartan"/>
                  <a:sym typeface="League Spartan"/>
                </a:rPr>
                <a:t>Arraylist</a:t>
              </a:r>
              <a:endParaRPr lang="en-US" sz="6031" dirty="0">
                <a:solidFill>
                  <a:srgbClr val="FFFFFF"/>
                </a:solidFill>
                <a:latin typeface="League Spartan"/>
                <a:ea typeface="League Spartan"/>
                <a:cs typeface="League Spartan"/>
                <a:sym typeface="League Spartan"/>
              </a:endParaRPr>
            </a:p>
          </p:txBody>
        </p:sp>
      </p:grpSp>
    </p:spTree>
    <p:extLst>
      <p:ext uri="{BB962C8B-B14F-4D97-AF65-F5344CB8AC3E}">
        <p14:creationId xmlns:p14="http://schemas.microsoft.com/office/powerpoint/2010/main" val="513221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E33A-5C4D-533A-8C98-412E1A91A740}"/>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39827E2-60CD-93E2-6185-5A93E1D77B14}"/>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C576262-CD4C-4557-1652-7917DE8C0521}"/>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F473FAC8-727D-A32C-D421-79748742431C}"/>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090CAACF-1693-8367-6258-950F1FC689E5}"/>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00483D44-867A-3CF6-691B-D1423A55D799}"/>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9551DDC-88E9-8B8D-998E-0FA101A2C177}"/>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err="1">
                  <a:solidFill>
                    <a:srgbClr val="FFFFFF"/>
                  </a:solidFill>
                  <a:latin typeface="Garamond" panose="02020404030301010803" pitchFamily="18" charset="0"/>
                  <a:ea typeface="League Spartan"/>
                  <a:cs typeface="League Spartan"/>
                  <a:sym typeface="League Spartan"/>
                </a:rPr>
                <a:t>ArrayList</a:t>
              </a:r>
              <a:endParaRPr lang="en-US" sz="4880" b="1" dirty="0">
                <a:solidFill>
                  <a:srgbClr val="FFFFFF"/>
                </a:solidFill>
                <a:latin typeface="Garamond" panose="02020404030301010803" pitchFamily="18" charset="0"/>
                <a:ea typeface="League Spartan"/>
                <a:cs typeface="League Spartan"/>
                <a:sym typeface="League Spartan"/>
              </a:endParaRPr>
            </a:p>
          </p:txBody>
        </p:sp>
      </p:grpSp>
      <p:sp>
        <p:nvSpPr>
          <p:cNvPr id="4" name="TextBox 3">
            <a:extLst>
              <a:ext uri="{FF2B5EF4-FFF2-40B4-BE49-F238E27FC236}">
                <a16:creationId xmlns:a16="http://schemas.microsoft.com/office/drawing/2014/main" id="{794429C1-43F8-BB9D-B86B-9C548DB5D793}"/>
              </a:ext>
            </a:extLst>
          </p:cNvPr>
          <p:cNvSpPr txBox="1"/>
          <p:nvPr/>
        </p:nvSpPr>
        <p:spPr>
          <a:xfrm>
            <a:off x="3048000" y="1617447"/>
            <a:ext cx="14325600" cy="8217634"/>
          </a:xfrm>
          <a:prstGeom prst="rect">
            <a:avLst/>
          </a:prstGeom>
          <a:noFill/>
        </p:spPr>
        <p:txBody>
          <a:bodyPr wrap="square">
            <a:spAutoFit/>
          </a:bodyPr>
          <a:lstStyle/>
          <a:p>
            <a:pPr marL="571500" indent="-571500">
              <a:buFont typeface="Wingdings" panose="05000000000000000000" pitchFamily="2" charset="2"/>
              <a:buChar char="Ø"/>
            </a:pPr>
            <a:r>
              <a:rPr lang="en-US" sz="4400" dirty="0">
                <a:latin typeface="Garamond" panose="02020404030301010803" pitchFamily="18" charset="0"/>
              </a:rPr>
              <a:t>Implements List interface</a:t>
            </a:r>
          </a:p>
          <a:p>
            <a:pPr marL="571500" indent="-571500">
              <a:buFont typeface="Wingdings" panose="05000000000000000000" pitchFamily="2" charset="2"/>
              <a:buChar char="Ø"/>
            </a:pPr>
            <a:r>
              <a:rPr lang="en-US" sz="4400" dirty="0" err="1">
                <a:latin typeface="Garamond" panose="02020404030301010803" pitchFamily="18" charset="0"/>
              </a:rPr>
              <a:t>ArrayList</a:t>
            </a:r>
            <a:r>
              <a:rPr lang="en-US" sz="4400" dirty="0">
                <a:latin typeface="Garamond" panose="02020404030301010803" pitchFamily="18" charset="0"/>
              </a:rPr>
              <a:t> can </a:t>
            </a:r>
            <a:r>
              <a:rPr lang="en-US" sz="4400" b="1" dirty="0">
                <a:latin typeface="Garamond" panose="02020404030301010803" pitchFamily="18" charset="0"/>
              </a:rPr>
              <a:t>grow and shrink in size dynamically </a:t>
            </a:r>
            <a:r>
              <a:rPr lang="en-US" sz="4400" dirty="0">
                <a:latin typeface="Garamond" panose="02020404030301010803" pitchFamily="18" charset="0"/>
              </a:rPr>
              <a:t>based on the elements stored hence can be considered as a variable array.</a:t>
            </a:r>
          </a:p>
          <a:p>
            <a:pPr marL="571500" indent="-571500">
              <a:buFont typeface="Wingdings" panose="05000000000000000000" pitchFamily="2" charset="2"/>
              <a:buChar char="Ø"/>
            </a:pPr>
            <a:r>
              <a:rPr lang="en-US" sz="4400" dirty="0">
                <a:latin typeface="Garamond" panose="02020404030301010803" pitchFamily="18" charset="0"/>
              </a:rPr>
              <a:t>Values are </a:t>
            </a:r>
            <a:r>
              <a:rPr lang="en-US" sz="4400" b="1" dirty="0">
                <a:latin typeface="Garamond" panose="02020404030301010803" pitchFamily="18" charset="0"/>
              </a:rPr>
              <a:t>stored internally as an array </a:t>
            </a:r>
            <a:r>
              <a:rPr lang="en-US" sz="4400" dirty="0">
                <a:latin typeface="Garamond" panose="02020404030301010803" pitchFamily="18" charset="0"/>
              </a:rPr>
              <a:t>hence random insert and retrieval of elements are allowed.</a:t>
            </a:r>
          </a:p>
          <a:p>
            <a:pPr marL="571500" indent="-571500">
              <a:buFont typeface="Wingdings" panose="05000000000000000000" pitchFamily="2" charset="2"/>
              <a:buChar char="Ø"/>
            </a:pPr>
            <a:r>
              <a:rPr lang="en-US" sz="4400" dirty="0">
                <a:latin typeface="Garamond" panose="02020404030301010803" pitchFamily="18" charset="0"/>
              </a:rPr>
              <a:t>Can be traversed using a foreach loop, iterators, or indexes.</a:t>
            </a:r>
          </a:p>
          <a:p>
            <a:pPr marL="571500" indent="-571500">
              <a:buFont typeface="Wingdings" panose="05000000000000000000" pitchFamily="2" charset="2"/>
              <a:buChar char="Ø"/>
            </a:pPr>
            <a:r>
              <a:rPr lang="en-US" sz="4400" dirty="0">
                <a:latin typeface="Garamond" panose="02020404030301010803" pitchFamily="18" charset="0"/>
              </a:rPr>
              <a:t>Initially gets created with an initial capacity , when this get’s filled the list automatically grows.</a:t>
            </a:r>
          </a:p>
          <a:p>
            <a:pPr marL="571500" indent="-571500">
              <a:buFont typeface="Wingdings" panose="05000000000000000000" pitchFamily="2" charset="2"/>
              <a:buChar char="Ø"/>
            </a:pPr>
            <a:r>
              <a:rPr lang="en-US" sz="4400" dirty="0">
                <a:latin typeface="Garamond" panose="02020404030301010803" pitchFamily="18" charset="0"/>
              </a:rPr>
              <a:t>Can </a:t>
            </a:r>
            <a:r>
              <a:rPr lang="en-US" sz="4400" b="1" dirty="0">
                <a:latin typeface="Garamond" panose="02020404030301010803" pitchFamily="18" charset="0"/>
              </a:rPr>
              <a:t>hold only object type data </a:t>
            </a:r>
            <a:r>
              <a:rPr lang="en-US" sz="4400" dirty="0">
                <a:latin typeface="Garamond" panose="02020404030301010803" pitchFamily="18" charset="0"/>
              </a:rPr>
              <a:t>– Cannot hold primitive type values.</a:t>
            </a:r>
          </a:p>
          <a:p>
            <a:pPr marL="571500" indent="-571500">
              <a:buFont typeface="Wingdings" panose="05000000000000000000" pitchFamily="2" charset="2"/>
              <a:buChar char="Ø"/>
            </a:pPr>
            <a:r>
              <a:rPr lang="en-US" sz="4400" b="1" dirty="0">
                <a:latin typeface="Garamond" panose="02020404030301010803" pitchFamily="18" charset="0"/>
              </a:rPr>
              <a:t>Supports duplicate entries.</a:t>
            </a:r>
          </a:p>
        </p:txBody>
      </p:sp>
    </p:spTree>
    <p:extLst>
      <p:ext uri="{BB962C8B-B14F-4D97-AF65-F5344CB8AC3E}">
        <p14:creationId xmlns:p14="http://schemas.microsoft.com/office/powerpoint/2010/main" val="317651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50E8B-2E2B-C9E5-5FB6-09013A9FEE4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E079F3F-6573-818B-24CE-865AA06B01A3}"/>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B72005F7-5090-D9D5-12DF-04B4225BE68D}"/>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9584E419-824A-6C4B-361E-CCC54C1DD186}"/>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83329CBE-1217-A3E8-0514-F2C2545F42B1}"/>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AE8171DC-BD60-3A34-20B9-C918C5288D49}"/>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5966CB8E-7223-AC35-EC19-E210712DE119}"/>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err="1">
                  <a:solidFill>
                    <a:srgbClr val="FFFFFF"/>
                  </a:solidFill>
                  <a:latin typeface="Garamond" panose="02020404030301010803" pitchFamily="18" charset="0"/>
                  <a:ea typeface="League Spartan"/>
                  <a:cs typeface="League Spartan"/>
                  <a:sym typeface="League Spartan"/>
                </a:rPr>
                <a:t>ArrayList</a:t>
              </a:r>
              <a:r>
                <a:rPr lang="en-US" sz="4880" b="1" dirty="0">
                  <a:solidFill>
                    <a:srgbClr val="FFFFFF"/>
                  </a:solidFill>
                  <a:latin typeface="Garamond" panose="02020404030301010803" pitchFamily="18" charset="0"/>
                  <a:ea typeface="League Spartan"/>
                  <a:cs typeface="League Spartan"/>
                  <a:sym typeface="League Spartan"/>
                </a:rPr>
                <a:t>-Important Methods</a:t>
              </a:r>
            </a:p>
          </p:txBody>
        </p:sp>
      </p:grpSp>
      <p:pic>
        <p:nvPicPr>
          <p:cNvPr id="2" name="Google Shape;2178;g2aadbfbcd4d_0_191">
            <a:extLst>
              <a:ext uri="{FF2B5EF4-FFF2-40B4-BE49-F238E27FC236}">
                <a16:creationId xmlns:a16="http://schemas.microsoft.com/office/drawing/2014/main" id="{6E7677BA-6F42-6259-BACB-21C38224C03D}"/>
              </a:ext>
            </a:extLst>
          </p:cNvPr>
          <p:cNvPicPr preferRelativeResize="0"/>
          <p:nvPr/>
        </p:nvPicPr>
        <p:blipFill rotWithShape="1">
          <a:blip r:embed="rId4">
            <a:alphaModFix/>
          </a:blip>
          <a:srcRect/>
          <a:stretch/>
        </p:blipFill>
        <p:spPr>
          <a:xfrm>
            <a:off x="4369749" y="1447163"/>
            <a:ext cx="12180325" cy="8425950"/>
          </a:xfrm>
          <a:prstGeom prst="rect">
            <a:avLst/>
          </a:prstGeom>
          <a:noFill/>
          <a:ln>
            <a:noFill/>
          </a:ln>
        </p:spPr>
      </p:pic>
    </p:spTree>
    <p:extLst>
      <p:ext uri="{BB962C8B-B14F-4D97-AF65-F5344CB8AC3E}">
        <p14:creationId xmlns:p14="http://schemas.microsoft.com/office/powerpoint/2010/main" val="3296813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8660B-175F-0364-B99F-AB15A136153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57C66449-A46E-6051-6DAE-E1EEB2490250}"/>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AFF00806-5B8A-EA0F-98EA-CFC8F332F3AF}"/>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33426E9A-AE38-1EDA-6364-5B37A6D5E3C0}"/>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B6C056F2-F9D6-7F02-676E-D8360ED096BC}"/>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982A99A4-4BAE-925F-6CF8-2FAC70B2D45F}"/>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39E9A868-A44F-6048-A210-3548CB42CC80}"/>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err="1">
                  <a:solidFill>
                    <a:srgbClr val="FFFFFF"/>
                  </a:solidFill>
                  <a:latin typeface="Garamond" panose="02020404030301010803" pitchFamily="18" charset="0"/>
                  <a:ea typeface="League Spartan"/>
                  <a:cs typeface="League Spartan"/>
                  <a:sym typeface="League Spartan"/>
                </a:rPr>
                <a:t>ArrayList</a:t>
              </a:r>
              <a:r>
                <a:rPr lang="en-US" sz="4880" b="1" dirty="0">
                  <a:solidFill>
                    <a:srgbClr val="FFFFFF"/>
                  </a:solidFill>
                  <a:latin typeface="Garamond" panose="02020404030301010803" pitchFamily="18" charset="0"/>
                  <a:ea typeface="League Spartan"/>
                  <a:cs typeface="League Spartan"/>
                  <a:sym typeface="League Spartan"/>
                </a:rPr>
                <a:t>-Important Methods</a:t>
              </a:r>
            </a:p>
          </p:txBody>
        </p:sp>
      </p:grpSp>
      <p:pic>
        <p:nvPicPr>
          <p:cNvPr id="3" name="Google Shape;2185;g2aadbfbcd4d_0_198">
            <a:extLst>
              <a:ext uri="{FF2B5EF4-FFF2-40B4-BE49-F238E27FC236}">
                <a16:creationId xmlns:a16="http://schemas.microsoft.com/office/drawing/2014/main" id="{6E6CFF5A-A794-752F-2BE0-292D3D8CC684}"/>
              </a:ext>
            </a:extLst>
          </p:cNvPr>
          <p:cNvPicPr preferRelativeResize="0"/>
          <p:nvPr/>
        </p:nvPicPr>
        <p:blipFill rotWithShape="1">
          <a:blip r:embed="rId4">
            <a:alphaModFix/>
          </a:blip>
          <a:srcRect t="3211" b="3444"/>
          <a:stretch/>
        </p:blipFill>
        <p:spPr>
          <a:xfrm>
            <a:off x="4316531" y="1950770"/>
            <a:ext cx="12219325" cy="8038399"/>
          </a:xfrm>
          <a:prstGeom prst="rect">
            <a:avLst/>
          </a:prstGeom>
          <a:noFill/>
          <a:ln>
            <a:noFill/>
          </a:ln>
        </p:spPr>
      </p:pic>
    </p:spTree>
    <p:extLst>
      <p:ext uri="{BB962C8B-B14F-4D97-AF65-F5344CB8AC3E}">
        <p14:creationId xmlns:p14="http://schemas.microsoft.com/office/powerpoint/2010/main" val="1871544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8E8F-3416-4D16-B525-96C092D72AEE}"/>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23F62D24-27D5-F08F-D694-CBA804062428}"/>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EA77FD1A-299E-8186-B1DC-63AED9CA682C}"/>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CD07FCEB-6FFF-2EB9-CB11-EC94E07686E4}"/>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EFC3C4A-CFAC-F242-36A9-A89602ED2F8D}"/>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FF59365-BB9D-7502-E511-33CA77B3379D}"/>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err="1">
                  <a:solidFill>
                    <a:srgbClr val="FFFFFF"/>
                  </a:solidFill>
                  <a:latin typeface="Garamond" panose="02020404030301010803" pitchFamily="18" charset="0"/>
                  <a:ea typeface="League Spartan"/>
                  <a:cs typeface="League Spartan"/>
                  <a:sym typeface="League Spartan"/>
                </a:rPr>
                <a:t>ArrayList</a:t>
              </a:r>
              <a:r>
                <a:rPr lang="en-US" sz="4880" b="1" dirty="0">
                  <a:solidFill>
                    <a:srgbClr val="FFFFFF"/>
                  </a:solidFill>
                  <a:latin typeface="Garamond" panose="02020404030301010803" pitchFamily="18" charset="0"/>
                  <a:ea typeface="League Spartan"/>
                  <a:cs typeface="League Spartan"/>
                  <a:sym typeface="League Spartan"/>
                </a:rPr>
                <a:t>-Example</a:t>
              </a:r>
            </a:p>
          </p:txBody>
        </p:sp>
      </p:grpSp>
      <p:sp>
        <p:nvSpPr>
          <p:cNvPr id="2" name="Google Shape;2192;g2aadbfbcd4d_0_205">
            <a:extLst>
              <a:ext uri="{FF2B5EF4-FFF2-40B4-BE49-F238E27FC236}">
                <a16:creationId xmlns:a16="http://schemas.microsoft.com/office/drawing/2014/main" id="{30898C9E-D13D-AF90-9AC4-34EE2279F9F3}"/>
              </a:ext>
            </a:extLst>
          </p:cNvPr>
          <p:cNvSpPr txBox="1"/>
          <p:nvPr/>
        </p:nvSpPr>
        <p:spPr>
          <a:xfrm>
            <a:off x="990600" y="2171700"/>
            <a:ext cx="8686800" cy="70788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Garamond"/>
                <a:ea typeface="Garamond"/>
                <a:cs typeface="Garamond"/>
                <a:sym typeface="Garamond"/>
              </a:rPr>
              <a:t>import </a:t>
            </a:r>
            <a:r>
              <a:rPr lang="en-IN" sz="3200" dirty="0" err="1">
                <a:latin typeface="Garamond"/>
                <a:ea typeface="Garamond"/>
                <a:cs typeface="Garamond"/>
                <a:sym typeface="Garamond"/>
              </a:rPr>
              <a:t>java.util</a:t>
            </a:r>
            <a:r>
              <a:rPr lang="en-IN" sz="3200" dirty="0">
                <a:latin typeface="Garamond"/>
                <a:ea typeface="Garamond"/>
                <a:cs typeface="Garamond"/>
                <a:sym typeface="Garamond"/>
              </a:rPr>
              <a:t>.*;</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public class Test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public static void main(String[] </a:t>
            </a:r>
            <a:r>
              <a:rPr lang="en-IN" sz="3200" dirty="0" err="1">
                <a:latin typeface="Garamond"/>
                <a:ea typeface="Garamond"/>
                <a:cs typeface="Garamond"/>
                <a:sym typeface="Garamond"/>
              </a:rPr>
              <a:t>args</a:t>
            </a:r>
            <a:r>
              <a:rPr lang="en-IN" sz="3200" dirty="0">
                <a:latin typeface="Garamond"/>
                <a:ea typeface="Garamond"/>
                <a:cs typeface="Garamond"/>
                <a:sym typeface="Garamond"/>
              </a:rPr>
              <a:t>)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//Creating an </a:t>
            </a:r>
            <a:r>
              <a:rPr lang="en-IN" sz="3200" dirty="0" err="1">
                <a:latin typeface="Garamond"/>
                <a:ea typeface="Garamond"/>
                <a:cs typeface="Garamond"/>
                <a:sym typeface="Garamond"/>
              </a:rPr>
              <a:t>ArrayList</a:t>
            </a:r>
            <a:r>
              <a:rPr lang="en-IN" sz="3200" dirty="0">
                <a:latin typeface="Garamond"/>
                <a:ea typeface="Garamond"/>
                <a:cs typeface="Garamond"/>
                <a:sym typeface="Garamond"/>
              </a:rPr>
              <a:t> object         </a:t>
            </a:r>
            <a:endParaRPr sz="3200" dirty="0">
              <a:latin typeface="Garamond"/>
              <a:ea typeface="Garamond"/>
              <a:cs typeface="Garamond"/>
              <a:sym typeface="Garamond"/>
            </a:endParaRPr>
          </a:p>
          <a:p>
            <a:pPr marL="0" lvl="0" indent="0" algn="l" rtl="0">
              <a:spcBef>
                <a:spcPts val="0"/>
              </a:spcBef>
              <a:spcAft>
                <a:spcPts val="0"/>
              </a:spcAft>
              <a:buNone/>
            </a:pPr>
            <a:r>
              <a:rPr lang="en-IN" sz="3200" dirty="0" err="1">
                <a:solidFill>
                  <a:srgbClr val="FF0000"/>
                </a:solidFill>
                <a:latin typeface="Garamond"/>
                <a:ea typeface="Garamond"/>
                <a:cs typeface="Garamond"/>
                <a:sym typeface="Garamond"/>
              </a:rPr>
              <a:t>ArrayList</a:t>
            </a:r>
            <a:r>
              <a:rPr lang="en-IN" sz="3200" dirty="0">
                <a:solidFill>
                  <a:srgbClr val="FF0000"/>
                </a:solidFill>
                <a:latin typeface="Garamond"/>
                <a:ea typeface="Garamond"/>
                <a:cs typeface="Garamond"/>
                <a:sym typeface="Garamond"/>
              </a:rPr>
              <a:t>&lt;String&gt;</a:t>
            </a:r>
            <a:r>
              <a:rPr lang="en-IN" sz="3200" dirty="0" err="1">
                <a:solidFill>
                  <a:srgbClr val="FF0000"/>
                </a:solidFill>
                <a:latin typeface="Garamond"/>
                <a:ea typeface="Garamond"/>
                <a:cs typeface="Garamond"/>
                <a:sym typeface="Garamond"/>
              </a:rPr>
              <a:t>arrlist</a:t>
            </a:r>
            <a:r>
              <a:rPr lang="en-IN" sz="3200" dirty="0">
                <a:solidFill>
                  <a:srgbClr val="FF0000"/>
                </a:solidFill>
                <a:latin typeface="Garamond"/>
                <a:ea typeface="Garamond"/>
                <a:cs typeface="Garamond"/>
                <a:sym typeface="Garamond"/>
              </a:rPr>
              <a:t> = new </a:t>
            </a:r>
            <a:r>
              <a:rPr lang="en-IN" sz="3200" dirty="0" err="1">
                <a:solidFill>
                  <a:srgbClr val="FF0000"/>
                </a:solidFill>
                <a:latin typeface="Garamond"/>
                <a:ea typeface="Garamond"/>
                <a:cs typeface="Garamond"/>
                <a:sym typeface="Garamond"/>
              </a:rPr>
              <a:t>ArrayList</a:t>
            </a:r>
            <a:r>
              <a:rPr lang="en-IN" sz="3200" dirty="0">
                <a:solidFill>
                  <a:srgbClr val="FF0000"/>
                </a:solidFill>
                <a:latin typeface="Garamond"/>
                <a:ea typeface="Garamond"/>
                <a:cs typeface="Garamond"/>
                <a:sym typeface="Garamond"/>
              </a:rPr>
              <a:t>&lt;String&gt;();</a:t>
            </a:r>
            <a:r>
              <a:rPr lang="en-IN" sz="3200" dirty="0">
                <a:latin typeface="Garamond"/>
                <a:ea typeface="Garamond"/>
                <a:cs typeface="Garamond"/>
                <a:sym typeface="Garamond"/>
              </a:rPr>
              <a:t> </a:t>
            </a: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//Adding elements to </a:t>
            </a:r>
            <a:r>
              <a:rPr lang="en-IN" sz="3200" dirty="0" err="1">
                <a:latin typeface="Garamond"/>
                <a:ea typeface="Garamond"/>
                <a:cs typeface="Garamond"/>
                <a:sym typeface="Garamond"/>
              </a:rPr>
              <a:t>ArrayList</a:t>
            </a:r>
            <a:r>
              <a:rPr lang="en-IN" sz="3200" dirty="0">
                <a:latin typeface="Garamond"/>
                <a:ea typeface="Garamond"/>
                <a:cs typeface="Garamond"/>
                <a:sym typeface="Garamond"/>
              </a:rPr>
              <a:t> object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("Apple");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("Amazon");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("Facebook");</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("Google");</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("IBM");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latin typeface="Garamond"/>
                <a:ea typeface="Garamond"/>
                <a:cs typeface="Garamond"/>
                <a:sym typeface="Garamond"/>
              </a:rPr>
              <a:t>arrlist.add</a:t>
            </a:r>
            <a:r>
              <a:rPr lang="en-IN" sz="3200" dirty="0">
                <a:latin typeface="Garamond"/>
                <a:ea typeface="Garamond"/>
                <a:cs typeface="Garamond"/>
                <a:sym typeface="Garamond"/>
              </a:rPr>
              <a:t>("Tesla");</a:t>
            </a: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p:txBody>
      </p:sp>
      <p:pic>
        <p:nvPicPr>
          <p:cNvPr id="5" name="Picture 4">
            <a:extLst>
              <a:ext uri="{FF2B5EF4-FFF2-40B4-BE49-F238E27FC236}">
                <a16:creationId xmlns:a16="http://schemas.microsoft.com/office/drawing/2014/main" id="{E6B3A4FC-280D-034A-68CA-85FCC39290BC}"/>
              </a:ext>
            </a:extLst>
          </p:cNvPr>
          <p:cNvPicPr>
            <a:picLocks noChangeAspect="1"/>
          </p:cNvPicPr>
          <p:nvPr/>
        </p:nvPicPr>
        <p:blipFill>
          <a:blip r:embed="rId2"/>
          <a:stretch>
            <a:fillRect/>
          </a:stretch>
        </p:blipFill>
        <p:spPr>
          <a:xfrm>
            <a:off x="10134600" y="2324100"/>
            <a:ext cx="7897531" cy="7089829"/>
          </a:xfrm>
          <a:prstGeom prst="rect">
            <a:avLst/>
          </a:prstGeom>
        </p:spPr>
      </p:pic>
    </p:spTree>
    <p:extLst>
      <p:ext uri="{BB962C8B-B14F-4D97-AF65-F5344CB8AC3E}">
        <p14:creationId xmlns:p14="http://schemas.microsoft.com/office/powerpoint/2010/main" val="8085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1000"/>
                                        <p:tgtEl>
                                          <p:spTgt spid="2">
                                            <p:txEl>
                                              <p:pRg st="6" end="6"/>
                                            </p:txEl>
                                          </p:spTgt>
                                        </p:tgtEl>
                                      </p:cBhvr>
                                    </p:animEffect>
                                    <p:anim calcmode="lin" valueType="num">
                                      <p:cBhvr>
                                        <p:cTn id="3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1000"/>
                                        <p:tgtEl>
                                          <p:spTgt spid="2">
                                            <p:txEl>
                                              <p:pRg st="7" end="7"/>
                                            </p:txEl>
                                          </p:spTgt>
                                        </p:tgtEl>
                                      </p:cBhvr>
                                    </p:animEffect>
                                    <p:anim calcmode="lin" valueType="num">
                                      <p:cBhvr>
                                        <p:cTn id="4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fade">
                                      <p:cBhvr>
                                        <p:cTn id="51" dur="1000"/>
                                        <p:tgtEl>
                                          <p:spTgt spid="2">
                                            <p:txEl>
                                              <p:pRg st="9" end="9"/>
                                            </p:txEl>
                                          </p:spTgt>
                                        </p:tgtEl>
                                      </p:cBhvr>
                                    </p:animEffect>
                                    <p:anim calcmode="lin" valueType="num">
                                      <p:cBhvr>
                                        <p:cTn id="5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
                                            <p:txEl>
                                              <p:pRg st="10" end="10"/>
                                            </p:txEl>
                                          </p:spTgt>
                                        </p:tgtEl>
                                        <p:attrNameLst>
                                          <p:attrName>style.visibility</p:attrName>
                                        </p:attrNameLst>
                                      </p:cBhvr>
                                      <p:to>
                                        <p:strVal val="visible"/>
                                      </p:to>
                                    </p:set>
                                    <p:animEffect transition="in" filter="fade">
                                      <p:cBhvr>
                                        <p:cTn id="56" dur="1000"/>
                                        <p:tgtEl>
                                          <p:spTgt spid="2">
                                            <p:txEl>
                                              <p:pRg st="10" end="10"/>
                                            </p:txEl>
                                          </p:spTgt>
                                        </p:tgtEl>
                                      </p:cBhvr>
                                    </p:animEffect>
                                    <p:anim calcmode="lin" valueType="num">
                                      <p:cBhvr>
                                        <p:cTn id="57"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
                                            <p:txEl>
                                              <p:pRg st="11" end="11"/>
                                            </p:txEl>
                                          </p:spTgt>
                                        </p:tgtEl>
                                        <p:attrNameLst>
                                          <p:attrName>style.visibility</p:attrName>
                                        </p:attrNameLst>
                                      </p:cBhvr>
                                      <p:to>
                                        <p:strVal val="visible"/>
                                      </p:to>
                                    </p:set>
                                    <p:animEffect transition="in" filter="fade">
                                      <p:cBhvr>
                                        <p:cTn id="61" dur="1000"/>
                                        <p:tgtEl>
                                          <p:spTgt spid="2">
                                            <p:txEl>
                                              <p:pRg st="11" end="11"/>
                                            </p:txEl>
                                          </p:spTgt>
                                        </p:tgtEl>
                                      </p:cBhvr>
                                    </p:animEffect>
                                    <p:anim calcmode="lin" valueType="num">
                                      <p:cBhvr>
                                        <p:cTn id="62"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
                                            <p:txEl>
                                              <p:pRg st="12" end="12"/>
                                            </p:txEl>
                                          </p:spTgt>
                                        </p:tgtEl>
                                        <p:attrNameLst>
                                          <p:attrName>style.visibility</p:attrName>
                                        </p:attrNameLst>
                                      </p:cBhvr>
                                      <p:to>
                                        <p:strVal val="visible"/>
                                      </p:to>
                                    </p:set>
                                    <p:animEffect transition="in" filter="fade">
                                      <p:cBhvr>
                                        <p:cTn id="66" dur="1000"/>
                                        <p:tgtEl>
                                          <p:spTgt spid="2">
                                            <p:txEl>
                                              <p:pRg st="12" end="12"/>
                                            </p:txEl>
                                          </p:spTgt>
                                        </p:tgtEl>
                                      </p:cBhvr>
                                    </p:animEffect>
                                    <p:anim calcmode="lin" valueType="num">
                                      <p:cBhvr>
                                        <p:cTn id="67"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68"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1000"/>
                                        <p:tgtEl>
                                          <p:spTgt spid="5"/>
                                        </p:tgtEl>
                                      </p:cBhvr>
                                    </p:animEffect>
                                    <p:anim calcmode="lin" valueType="num">
                                      <p:cBhvr>
                                        <p:cTn id="74" dur="1000" fill="hold"/>
                                        <p:tgtEl>
                                          <p:spTgt spid="5"/>
                                        </p:tgtEl>
                                        <p:attrNameLst>
                                          <p:attrName>ppt_x</p:attrName>
                                        </p:attrNameLst>
                                      </p:cBhvr>
                                      <p:tavLst>
                                        <p:tav tm="0">
                                          <p:val>
                                            <p:strVal val="#ppt_x"/>
                                          </p:val>
                                        </p:tav>
                                        <p:tav tm="100000">
                                          <p:val>
                                            <p:strVal val="#ppt_x"/>
                                          </p:val>
                                        </p:tav>
                                      </p:tavLst>
                                    </p:anim>
                                    <p:anim calcmode="lin" valueType="num">
                                      <p:cBhvr>
                                        <p:cTn id="7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495B-435A-2BF7-FDD8-532EAC401D6A}"/>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DB9EC56A-45AA-099F-28BF-07FD383F671D}"/>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03EEAB35-E7A4-1970-2A9D-31DA34D30C32}"/>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1F9E26F1-9A50-29DF-A161-89990E56379F}"/>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94745D07-D333-6C0F-0FD3-6537B32B5E68}"/>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EA025F02-3F0E-6D7A-5B5B-17C7C60F89B4}"/>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14C588CC-B43F-1735-39CA-521A38B6F1C6}"/>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Wrapper Classes</a:t>
              </a:r>
            </a:p>
          </p:txBody>
        </p:sp>
      </p:grpSp>
      <p:sp>
        <p:nvSpPr>
          <p:cNvPr id="9" name="Google Shape;2229;p23">
            <a:extLst>
              <a:ext uri="{FF2B5EF4-FFF2-40B4-BE49-F238E27FC236}">
                <a16:creationId xmlns:a16="http://schemas.microsoft.com/office/drawing/2014/main" id="{00434977-2D6A-D17A-A9C1-437F8A7BE095}"/>
              </a:ext>
            </a:extLst>
          </p:cNvPr>
          <p:cNvSpPr txBox="1"/>
          <p:nvPr/>
        </p:nvSpPr>
        <p:spPr>
          <a:xfrm>
            <a:off x="3082560" y="3422453"/>
            <a:ext cx="14214840" cy="4154943"/>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000000"/>
              </a:buClr>
              <a:buSzPts val="2400"/>
            </a:pPr>
            <a:r>
              <a:rPr lang="en-US" sz="6600" b="0" i="0" u="none" strike="noStrike" cap="none" dirty="0">
                <a:solidFill>
                  <a:srgbClr val="374151"/>
                </a:solidFill>
                <a:latin typeface="Garamond"/>
                <a:ea typeface="Garamond"/>
                <a:cs typeface="Garamond"/>
                <a:sym typeface="Garamond"/>
              </a:rPr>
              <a:t>For all the </a:t>
            </a:r>
            <a:r>
              <a:rPr lang="en-US" sz="6600" b="1" i="0" u="none" strike="noStrike" cap="none" dirty="0">
                <a:solidFill>
                  <a:srgbClr val="FF0000"/>
                </a:solidFill>
                <a:latin typeface="Garamond"/>
                <a:ea typeface="Garamond"/>
                <a:cs typeface="Garamond"/>
                <a:sym typeface="Garamond"/>
              </a:rPr>
              <a:t>primitive data types </a:t>
            </a:r>
            <a:r>
              <a:rPr lang="en-US" sz="6600" b="0" i="0" u="none" strike="noStrike" cap="none" dirty="0">
                <a:solidFill>
                  <a:srgbClr val="374151"/>
                </a:solidFill>
                <a:latin typeface="Garamond"/>
                <a:ea typeface="Garamond"/>
                <a:cs typeface="Garamond"/>
                <a:sym typeface="Garamond"/>
              </a:rPr>
              <a:t>available in Java, there is a </a:t>
            </a:r>
            <a:r>
              <a:rPr lang="en-US" sz="6600" b="1" i="0" u="none" strike="noStrike" cap="none" dirty="0">
                <a:solidFill>
                  <a:srgbClr val="FF0000"/>
                </a:solidFill>
                <a:latin typeface="Garamond"/>
                <a:ea typeface="Garamond"/>
                <a:cs typeface="Garamond"/>
                <a:sym typeface="Garamond"/>
              </a:rPr>
              <a:t>corresponding Object representation </a:t>
            </a:r>
            <a:r>
              <a:rPr lang="en-US" sz="6600" b="0" i="0" u="none" strike="noStrike" cap="none" dirty="0">
                <a:solidFill>
                  <a:srgbClr val="374151"/>
                </a:solidFill>
                <a:latin typeface="Garamond"/>
                <a:ea typeface="Garamond"/>
                <a:cs typeface="Garamond"/>
                <a:sym typeface="Garamond"/>
              </a:rPr>
              <a:t>available which is known as Wrapper Classes.</a:t>
            </a:r>
          </a:p>
        </p:txBody>
      </p:sp>
      <p:grpSp>
        <p:nvGrpSpPr>
          <p:cNvPr id="41" name="Group 40">
            <a:extLst>
              <a:ext uri="{FF2B5EF4-FFF2-40B4-BE49-F238E27FC236}">
                <a16:creationId xmlns:a16="http://schemas.microsoft.com/office/drawing/2014/main" id="{F41AC501-8203-1170-973F-BEF8CBD4E4C3}"/>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0022900A-FA7A-7ECD-2BC9-147F4070A59A}"/>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1CB15695-259B-9177-CF19-3BB67F161CB3}"/>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Tree>
    <p:extLst>
      <p:ext uri="{BB962C8B-B14F-4D97-AF65-F5344CB8AC3E}">
        <p14:creationId xmlns:p14="http://schemas.microsoft.com/office/powerpoint/2010/main" val="2865567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02172-213B-8469-C3C5-B6CD160A647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BC93D4F0-D47D-9D43-5592-3BF2CF138519}"/>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1846DAA9-A666-233F-0411-EA570A0214C3}"/>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3A4F4EEE-CF46-01E1-CFD4-989D7DC93117}"/>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CC1EAB24-D586-14ED-1B21-DB3DB0AA6C28}"/>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4EEB520E-AAC3-5218-0383-FE440E489BB7}"/>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err="1">
                  <a:solidFill>
                    <a:srgbClr val="FFFFFF"/>
                  </a:solidFill>
                  <a:latin typeface="Garamond" panose="02020404030301010803" pitchFamily="18" charset="0"/>
                  <a:ea typeface="League Spartan"/>
                  <a:cs typeface="League Spartan"/>
                  <a:sym typeface="League Spartan"/>
                </a:rPr>
                <a:t>ArrayList</a:t>
              </a:r>
              <a:r>
                <a:rPr lang="en-US" sz="4880" b="1" dirty="0">
                  <a:solidFill>
                    <a:srgbClr val="FFFFFF"/>
                  </a:solidFill>
                  <a:latin typeface="Garamond" panose="02020404030301010803" pitchFamily="18" charset="0"/>
                  <a:ea typeface="League Spartan"/>
                  <a:cs typeface="League Spartan"/>
                  <a:sym typeface="League Spartan"/>
                </a:rPr>
                <a:t>-Example</a:t>
              </a:r>
            </a:p>
          </p:txBody>
        </p:sp>
      </p:grpSp>
      <p:pic>
        <p:nvPicPr>
          <p:cNvPr id="3" name="Google Shape;2198;g2aadbfbcd4d_0_216">
            <a:extLst>
              <a:ext uri="{FF2B5EF4-FFF2-40B4-BE49-F238E27FC236}">
                <a16:creationId xmlns:a16="http://schemas.microsoft.com/office/drawing/2014/main" id="{36F7C850-E744-517B-EADA-900D67C277F0}"/>
              </a:ext>
            </a:extLst>
          </p:cNvPr>
          <p:cNvPicPr preferRelativeResize="0"/>
          <p:nvPr/>
        </p:nvPicPr>
        <p:blipFill rotWithShape="1">
          <a:blip r:embed="rId2">
            <a:alphaModFix/>
          </a:blip>
          <a:srcRect/>
          <a:stretch/>
        </p:blipFill>
        <p:spPr>
          <a:xfrm>
            <a:off x="304800" y="2628900"/>
            <a:ext cx="12497492" cy="6881050"/>
          </a:xfrm>
          <a:prstGeom prst="rect">
            <a:avLst/>
          </a:prstGeom>
          <a:noFill/>
          <a:ln>
            <a:noFill/>
          </a:ln>
        </p:spPr>
      </p:pic>
      <p:pic>
        <p:nvPicPr>
          <p:cNvPr id="6" name="Picture 5">
            <a:extLst>
              <a:ext uri="{FF2B5EF4-FFF2-40B4-BE49-F238E27FC236}">
                <a16:creationId xmlns:a16="http://schemas.microsoft.com/office/drawing/2014/main" id="{C22B0EAC-0A13-C815-A5AC-026BBE080BCF}"/>
              </a:ext>
            </a:extLst>
          </p:cNvPr>
          <p:cNvPicPr>
            <a:picLocks noChangeAspect="1"/>
          </p:cNvPicPr>
          <p:nvPr/>
        </p:nvPicPr>
        <p:blipFill>
          <a:blip r:embed="rId3"/>
          <a:stretch>
            <a:fillRect/>
          </a:stretch>
        </p:blipFill>
        <p:spPr>
          <a:xfrm>
            <a:off x="11658600" y="5479259"/>
            <a:ext cx="5068933" cy="2368775"/>
          </a:xfrm>
          <a:prstGeom prst="rect">
            <a:avLst/>
          </a:prstGeom>
        </p:spPr>
      </p:pic>
    </p:spTree>
    <p:extLst>
      <p:ext uri="{BB962C8B-B14F-4D97-AF65-F5344CB8AC3E}">
        <p14:creationId xmlns:p14="http://schemas.microsoft.com/office/powerpoint/2010/main" val="141425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870A-A2EC-3997-1141-86A42BC862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2F700B-E2AB-89C6-C3FA-746FA6A34214}"/>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CE272ADF-C480-FAD2-9E6E-F55BE267686C}"/>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6FD58F81-BDC5-2A3F-4905-3A86345FB639}"/>
              </a:ext>
            </a:extLst>
          </p:cNvPr>
          <p:cNvGrpSpPr/>
          <p:nvPr/>
        </p:nvGrpSpPr>
        <p:grpSpPr>
          <a:xfrm>
            <a:off x="8153400" y="3543300"/>
            <a:ext cx="9551158" cy="2426025"/>
            <a:chOff x="8636311" y="5444107"/>
            <a:chExt cx="8949510" cy="4057115"/>
          </a:xfrm>
        </p:grpSpPr>
        <p:grpSp>
          <p:nvGrpSpPr>
            <p:cNvPr id="7" name="Group 7">
              <a:extLst>
                <a:ext uri="{FF2B5EF4-FFF2-40B4-BE49-F238E27FC236}">
                  <a16:creationId xmlns:a16="http://schemas.microsoft.com/office/drawing/2014/main" id="{2BDA6E4A-6162-0264-B055-74F79E917D2F}"/>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6CEC48D0-F9D2-174C-AC31-92182C195CB9}"/>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D8E1AF82-EA65-ABAA-2ACC-4A20181F4912}"/>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D6BFC692-42C6-D2E1-B970-7EAFB87B8057}"/>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err="1">
                  <a:solidFill>
                    <a:srgbClr val="FFFFFF"/>
                  </a:solidFill>
                  <a:latin typeface="League Spartan"/>
                  <a:ea typeface="League Spartan"/>
                  <a:cs typeface="League Spartan"/>
                  <a:sym typeface="League Spartan"/>
                </a:rPr>
                <a:t>Linkedlist</a:t>
              </a:r>
              <a:endParaRPr lang="en-US" sz="6031" dirty="0">
                <a:solidFill>
                  <a:srgbClr val="FFFFFF"/>
                </a:solidFill>
                <a:latin typeface="League Spartan"/>
                <a:ea typeface="League Spartan"/>
                <a:cs typeface="League Spartan"/>
                <a:sym typeface="League Spartan"/>
              </a:endParaRPr>
            </a:p>
          </p:txBody>
        </p:sp>
      </p:grpSp>
    </p:spTree>
    <p:extLst>
      <p:ext uri="{BB962C8B-B14F-4D97-AF65-F5344CB8AC3E}">
        <p14:creationId xmlns:p14="http://schemas.microsoft.com/office/powerpoint/2010/main" val="675664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C9F75-63C5-8EEA-392B-CD71FA0DDA39}"/>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50A7193-39A8-8209-8DE7-5DC3924530C3}"/>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8A87789-83E7-9B6A-A0C2-69D07B8C6AC7}"/>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60C62083-6F6D-F3FB-609A-CC37219503F0}"/>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40BD843B-7DCE-E592-5D8F-04205850AC1E}"/>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E44AE89-B6D9-FCF5-D367-BA1229E76E95}"/>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8A8A61B9-E38B-FA26-2A6A-E800441D665E}"/>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LinkedList</a:t>
              </a:r>
            </a:p>
          </p:txBody>
        </p:sp>
      </p:grpSp>
      <p:sp>
        <p:nvSpPr>
          <p:cNvPr id="4" name="TextBox 3">
            <a:extLst>
              <a:ext uri="{FF2B5EF4-FFF2-40B4-BE49-F238E27FC236}">
                <a16:creationId xmlns:a16="http://schemas.microsoft.com/office/drawing/2014/main" id="{BFB1013E-74B1-DA69-8A31-3E4107387533}"/>
              </a:ext>
            </a:extLst>
          </p:cNvPr>
          <p:cNvSpPr txBox="1"/>
          <p:nvPr/>
        </p:nvSpPr>
        <p:spPr>
          <a:xfrm>
            <a:off x="3048000" y="1617447"/>
            <a:ext cx="14325600" cy="8217634"/>
          </a:xfrm>
          <a:prstGeom prst="rect">
            <a:avLst/>
          </a:prstGeom>
          <a:noFill/>
        </p:spPr>
        <p:txBody>
          <a:bodyPr wrap="square">
            <a:spAutoFit/>
          </a:bodyPr>
          <a:lstStyle/>
          <a:p>
            <a:pPr marL="571500" indent="-571500">
              <a:buFont typeface="Wingdings" panose="05000000000000000000" pitchFamily="2" charset="2"/>
              <a:buChar char="Ø"/>
            </a:pPr>
            <a:r>
              <a:rPr lang="en-US" sz="4400" dirty="0">
                <a:latin typeface="Garamond" panose="02020404030301010803" pitchFamily="18" charset="0"/>
              </a:rPr>
              <a:t>The LinkedList class in Java is a concrete implementation of the List and Deque interfaces, providing a </a:t>
            </a:r>
            <a:r>
              <a:rPr lang="en-US" sz="4400" b="1" dirty="0">
                <a:latin typeface="Garamond" panose="02020404030301010803" pitchFamily="18" charset="0"/>
              </a:rPr>
              <a:t>doubly-linked list data structure.</a:t>
            </a:r>
          </a:p>
          <a:p>
            <a:pPr marL="571500" indent="-571500" algn="just">
              <a:buFont typeface="Wingdings" panose="05000000000000000000" pitchFamily="2" charset="2"/>
              <a:buChar char="Ø"/>
            </a:pPr>
            <a:r>
              <a:rPr lang="en-US" sz="4400" dirty="0">
                <a:latin typeface="Garamond" panose="02020404030301010803" pitchFamily="18" charset="0"/>
              </a:rPr>
              <a:t>It offers efficient operations for adding, removing, and accessing elements, particularly when operations are performed at the head or tail of the list, making it an excellent choice for implementing stacks, queues, or double-ended queues (deques</a:t>
            </a:r>
            <a:r>
              <a:rPr lang="en-US" sz="4400" b="1" dirty="0">
                <a:latin typeface="Garamond" panose="02020404030301010803" pitchFamily="18" charset="0"/>
              </a:rPr>
              <a:t>).</a:t>
            </a:r>
          </a:p>
          <a:p>
            <a:pPr marL="571500" indent="-571500">
              <a:buFont typeface="Wingdings" panose="05000000000000000000" pitchFamily="2" charset="2"/>
              <a:buChar char="Ø"/>
            </a:pPr>
            <a:r>
              <a:rPr lang="en-IN" sz="4400" dirty="0">
                <a:solidFill>
                  <a:srgbClr val="000000"/>
                </a:solidFill>
                <a:latin typeface="Garamond"/>
                <a:ea typeface="Garamond"/>
                <a:cs typeface="Garamond"/>
                <a:sym typeface="Garamond"/>
              </a:rPr>
              <a:t>Maintains insertion order.</a:t>
            </a:r>
          </a:p>
          <a:p>
            <a:pPr marL="571500" indent="-571500">
              <a:buFont typeface="Wingdings" panose="05000000000000000000" pitchFamily="2" charset="2"/>
              <a:buChar char="Ø"/>
            </a:pPr>
            <a:r>
              <a:rPr lang="en-IN" sz="4400" dirty="0">
                <a:solidFill>
                  <a:srgbClr val="000000"/>
                </a:solidFill>
                <a:latin typeface="Garamond"/>
                <a:ea typeface="Garamond"/>
                <a:cs typeface="Garamond"/>
                <a:sym typeface="Garamond"/>
              </a:rPr>
              <a:t>Manipulation is fast because no shifting needs to occur.</a:t>
            </a:r>
          </a:p>
          <a:p>
            <a:pPr marL="571500" indent="-571500">
              <a:buFont typeface="Wingdings" panose="05000000000000000000" pitchFamily="2" charset="2"/>
              <a:buChar char="Ø"/>
            </a:pPr>
            <a:endParaRPr lang="en-IN" sz="4400" dirty="0">
              <a:solidFill>
                <a:srgbClr val="000000"/>
              </a:solidFill>
              <a:latin typeface="Garamond"/>
              <a:ea typeface="Garamond"/>
              <a:cs typeface="Garamond"/>
              <a:sym typeface="Garamond"/>
            </a:endParaRPr>
          </a:p>
          <a:p>
            <a:pPr marL="571500" indent="-571500">
              <a:buFont typeface="Wingdings" panose="05000000000000000000" pitchFamily="2" charset="2"/>
              <a:buChar char="Ø"/>
            </a:pPr>
            <a:endParaRPr lang="en-US" sz="4400" b="1" dirty="0">
              <a:latin typeface="Garamond" panose="02020404030301010803" pitchFamily="18" charset="0"/>
            </a:endParaRPr>
          </a:p>
        </p:txBody>
      </p:sp>
    </p:spTree>
    <p:extLst>
      <p:ext uri="{BB962C8B-B14F-4D97-AF65-F5344CB8AC3E}">
        <p14:creationId xmlns:p14="http://schemas.microsoft.com/office/powerpoint/2010/main" val="57606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CB6B-01F2-CDDC-6114-A3EBF3BC1D58}"/>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4E7B98C-9CEC-2E78-D479-03222CC91DEE}"/>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4A36862-8F1D-4F7A-7454-C809113F5BE7}"/>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E21B9720-DBDA-3C61-997C-13726A87F23D}"/>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1DC68875-B5B9-BDD9-E36E-6CE3A1AA90D1}"/>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CD61ADAC-E98C-0CEE-35F0-4986615680DE}"/>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2B78342C-AD2B-EEE1-CA4D-FA7BB48E202D}"/>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LinkedList-Important Methods</a:t>
              </a:r>
            </a:p>
          </p:txBody>
        </p:sp>
      </p:grpSp>
      <p:pic>
        <p:nvPicPr>
          <p:cNvPr id="3" name="Picture 2">
            <a:extLst>
              <a:ext uri="{FF2B5EF4-FFF2-40B4-BE49-F238E27FC236}">
                <a16:creationId xmlns:a16="http://schemas.microsoft.com/office/drawing/2014/main" id="{F4CAB18E-D3C6-8AF8-F516-55133BDB0CB2}"/>
              </a:ext>
            </a:extLst>
          </p:cNvPr>
          <p:cNvPicPr>
            <a:picLocks noChangeAspect="1"/>
          </p:cNvPicPr>
          <p:nvPr/>
        </p:nvPicPr>
        <p:blipFill>
          <a:blip r:embed="rId4"/>
          <a:stretch>
            <a:fillRect/>
          </a:stretch>
        </p:blipFill>
        <p:spPr>
          <a:xfrm>
            <a:off x="3505200" y="1961303"/>
            <a:ext cx="14203227" cy="7373197"/>
          </a:xfrm>
          <a:prstGeom prst="rect">
            <a:avLst/>
          </a:prstGeom>
        </p:spPr>
      </p:pic>
    </p:spTree>
    <p:extLst>
      <p:ext uri="{BB962C8B-B14F-4D97-AF65-F5344CB8AC3E}">
        <p14:creationId xmlns:p14="http://schemas.microsoft.com/office/powerpoint/2010/main" val="2569972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0121E-BA37-0421-C1C9-7E5BBA79C6FE}"/>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206F45E-6131-59FF-C048-AB39F3104831}"/>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4613EA9-AFEB-E9C8-5AD4-6632B3224EF7}"/>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17629B37-7B08-7B84-0D7C-7F1CDB108F2A}"/>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4F6E372B-FEDB-B49A-C7AF-93ACE71889ED}"/>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E44C373F-59BC-8545-32BD-94B37A76EE0D}"/>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53526F90-FF84-5AF4-DC03-60B28BF7E482}"/>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LinkedList-Important Methods</a:t>
              </a:r>
            </a:p>
          </p:txBody>
        </p:sp>
      </p:grpSp>
      <p:pic>
        <p:nvPicPr>
          <p:cNvPr id="4" name="Picture 3">
            <a:extLst>
              <a:ext uri="{FF2B5EF4-FFF2-40B4-BE49-F238E27FC236}">
                <a16:creationId xmlns:a16="http://schemas.microsoft.com/office/drawing/2014/main" id="{223A4E63-55F7-E744-2C7D-C346BC72AEF9}"/>
              </a:ext>
            </a:extLst>
          </p:cNvPr>
          <p:cNvPicPr>
            <a:picLocks noChangeAspect="1"/>
          </p:cNvPicPr>
          <p:nvPr/>
        </p:nvPicPr>
        <p:blipFill>
          <a:blip r:embed="rId4"/>
          <a:stretch>
            <a:fillRect/>
          </a:stretch>
        </p:blipFill>
        <p:spPr>
          <a:xfrm>
            <a:off x="2007244" y="0"/>
            <a:ext cx="15341271" cy="9765618"/>
          </a:xfrm>
          <a:prstGeom prst="rect">
            <a:avLst/>
          </a:prstGeom>
        </p:spPr>
      </p:pic>
    </p:spTree>
    <p:extLst>
      <p:ext uri="{BB962C8B-B14F-4D97-AF65-F5344CB8AC3E}">
        <p14:creationId xmlns:p14="http://schemas.microsoft.com/office/powerpoint/2010/main" val="3974821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86359-6E8B-FA77-1018-D26F0D733571}"/>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2DDF3C3-5888-0890-56C7-A6D84715A91F}"/>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B92C4606-0986-B325-1B3F-585E179BC747}"/>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9A558559-10F0-9694-9ECC-6277105BD8B3}"/>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C32ACD6A-59D3-1F58-3F83-C51AC6AC4E39}"/>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39AE35F6-605C-3D07-8E0B-06B1EC21E5C3}"/>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B1E32475-9D77-6A95-9B24-187C72390DA3}"/>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LinkedList-Important Methods</a:t>
              </a:r>
            </a:p>
          </p:txBody>
        </p:sp>
      </p:grpSp>
      <p:pic>
        <p:nvPicPr>
          <p:cNvPr id="5" name="Picture 4">
            <a:extLst>
              <a:ext uri="{FF2B5EF4-FFF2-40B4-BE49-F238E27FC236}">
                <a16:creationId xmlns:a16="http://schemas.microsoft.com/office/drawing/2014/main" id="{98761DD2-9339-4674-69B1-49F567190923}"/>
              </a:ext>
            </a:extLst>
          </p:cNvPr>
          <p:cNvPicPr>
            <a:picLocks noChangeAspect="1"/>
          </p:cNvPicPr>
          <p:nvPr/>
        </p:nvPicPr>
        <p:blipFill>
          <a:blip r:embed="rId4"/>
          <a:stretch>
            <a:fillRect/>
          </a:stretch>
        </p:blipFill>
        <p:spPr>
          <a:xfrm>
            <a:off x="2059943" y="299732"/>
            <a:ext cx="15184146" cy="9110968"/>
          </a:xfrm>
          <a:prstGeom prst="rect">
            <a:avLst/>
          </a:prstGeom>
        </p:spPr>
      </p:pic>
    </p:spTree>
    <p:extLst>
      <p:ext uri="{BB962C8B-B14F-4D97-AF65-F5344CB8AC3E}">
        <p14:creationId xmlns:p14="http://schemas.microsoft.com/office/powerpoint/2010/main" val="2145254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0B997-D878-99FC-6551-A5F621690546}"/>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B462D82-7A3E-0FD4-8A44-A5A511807EBE}"/>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FCDF9A0-C247-3F52-3FA8-08EC343BED43}"/>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0299A4FF-C7C9-7664-8323-0323F112F0AA}"/>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318DA081-088E-9FD9-1DFC-7D8D4F61F8B8}"/>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BBC182A-DD76-7439-35B3-B44A45E20D7F}"/>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5AC74D5D-2C4E-772D-1CD3-B370D13B9C92}"/>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LinkedList-Important Methods</a:t>
              </a:r>
            </a:p>
          </p:txBody>
        </p:sp>
      </p:grpSp>
      <p:pic>
        <p:nvPicPr>
          <p:cNvPr id="4" name="Picture 3">
            <a:extLst>
              <a:ext uri="{FF2B5EF4-FFF2-40B4-BE49-F238E27FC236}">
                <a16:creationId xmlns:a16="http://schemas.microsoft.com/office/drawing/2014/main" id="{B70B5EB4-2B53-7D54-782E-C56F603095C5}"/>
              </a:ext>
            </a:extLst>
          </p:cNvPr>
          <p:cNvPicPr>
            <a:picLocks noChangeAspect="1"/>
          </p:cNvPicPr>
          <p:nvPr/>
        </p:nvPicPr>
        <p:blipFill>
          <a:blip r:embed="rId4"/>
          <a:stretch>
            <a:fillRect/>
          </a:stretch>
        </p:blipFill>
        <p:spPr>
          <a:xfrm>
            <a:off x="3429000" y="495300"/>
            <a:ext cx="13487400" cy="9632028"/>
          </a:xfrm>
          <a:prstGeom prst="rect">
            <a:avLst/>
          </a:prstGeom>
        </p:spPr>
      </p:pic>
    </p:spTree>
    <p:extLst>
      <p:ext uri="{BB962C8B-B14F-4D97-AF65-F5344CB8AC3E}">
        <p14:creationId xmlns:p14="http://schemas.microsoft.com/office/powerpoint/2010/main" val="3858520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7EF2-3C6C-60CF-85ED-99370969E2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532557-B653-B2F8-A347-CE018BB9048D}"/>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4A90921C-FE6A-B2E8-1C52-76B5CD12FB08}"/>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7A360FC3-1404-AF8C-A60E-41796AA1563A}"/>
              </a:ext>
            </a:extLst>
          </p:cNvPr>
          <p:cNvGrpSpPr/>
          <p:nvPr/>
        </p:nvGrpSpPr>
        <p:grpSpPr>
          <a:xfrm>
            <a:off x="7924800" y="3543300"/>
            <a:ext cx="9551158" cy="2426025"/>
            <a:chOff x="8636311" y="5444107"/>
            <a:chExt cx="8949510" cy="4057115"/>
          </a:xfrm>
        </p:grpSpPr>
        <p:grpSp>
          <p:nvGrpSpPr>
            <p:cNvPr id="7" name="Group 7">
              <a:extLst>
                <a:ext uri="{FF2B5EF4-FFF2-40B4-BE49-F238E27FC236}">
                  <a16:creationId xmlns:a16="http://schemas.microsoft.com/office/drawing/2014/main" id="{7F7956F2-1A9C-1404-E33E-E00F58EEBACE}"/>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C3E0704A-583C-1D19-A2F9-1310EB93BD5D}"/>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CD515966-6677-307E-5B42-0B10AE71BFA8}"/>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1AE18019-B0A8-9362-AF6F-8F957E7B5535}"/>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Collections Class</a:t>
              </a:r>
            </a:p>
          </p:txBody>
        </p:sp>
      </p:grpSp>
    </p:spTree>
    <p:extLst>
      <p:ext uri="{BB962C8B-B14F-4D97-AF65-F5344CB8AC3E}">
        <p14:creationId xmlns:p14="http://schemas.microsoft.com/office/powerpoint/2010/main" val="117002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FD327-BCAD-854E-071F-CD8651E5703A}"/>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02DBFD98-EA9F-9023-A536-C180BF01BA89}"/>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CA1BB0FE-473D-3578-B89E-DEFD28E8910B}"/>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E42CEB99-6F68-0B6B-ED2B-2AC19C050536}"/>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66CD5A85-7D9F-FA67-9A2D-1850C410D023}"/>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19264324-08CE-C3F1-CFD2-887194163423}"/>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34E7A776-58C2-63BE-97F8-0FFEDA9B2403}"/>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Collections Class</a:t>
              </a:r>
            </a:p>
          </p:txBody>
        </p:sp>
      </p:grpSp>
      <p:sp>
        <p:nvSpPr>
          <p:cNvPr id="3" name="TextBox 2">
            <a:extLst>
              <a:ext uri="{FF2B5EF4-FFF2-40B4-BE49-F238E27FC236}">
                <a16:creationId xmlns:a16="http://schemas.microsoft.com/office/drawing/2014/main" id="{2FF987D2-987A-DF71-203D-75F6E3D2BC30}"/>
              </a:ext>
            </a:extLst>
          </p:cNvPr>
          <p:cNvSpPr txBox="1"/>
          <p:nvPr/>
        </p:nvSpPr>
        <p:spPr>
          <a:xfrm>
            <a:off x="3048000" y="1760415"/>
            <a:ext cx="13982352" cy="1446550"/>
          </a:xfrm>
          <a:prstGeom prst="rect">
            <a:avLst/>
          </a:prstGeom>
          <a:noFill/>
        </p:spPr>
        <p:txBody>
          <a:bodyPr wrap="square">
            <a:spAutoFit/>
          </a:bodyPr>
          <a:lstStyle/>
          <a:p>
            <a:pPr algn="just"/>
            <a:r>
              <a:rPr lang="en-US" sz="4400" dirty="0">
                <a:latin typeface="Garamond" panose="02020404030301010803" pitchFamily="18" charset="0"/>
              </a:rPr>
              <a:t>Java collection class is used exclusively with static methods that operate on or return collections. It inherits Object class.</a:t>
            </a:r>
            <a:endParaRPr lang="en-IN" sz="4400" dirty="0">
              <a:latin typeface="Garamond" panose="02020404030301010803" pitchFamily="18" charset="0"/>
            </a:endParaRPr>
          </a:p>
        </p:txBody>
      </p:sp>
      <p:pic>
        <p:nvPicPr>
          <p:cNvPr id="5" name="Picture 4">
            <a:extLst>
              <a:ext uri="{FF2B5EF4-FFF2-40B4-BE49-F238E27FC236}">
                <a16:creationId xmlns:a16="http://schemas.microsoft.com/office/drawing/2014/main" id="{9A1B1C72-4305-17F6-6F38-3AFF5EC5F9C6}"/>
              </a:ext>
            </a:extLst>
          </p:cNvPr>
          <p:cNvPicPr>
            <a:picLocks noChangeAspect="1"/>
          </p:cNvPicPr>
          <p:nvPr/>
        </p:nvPicPr>
        <p:blipFill>
          <a:blip r:embed="rId4"/>
          <a:stretch>
            <a:fillRect/>
          </a:stretch>
        </p:blipFill>
        <p:spPr>
          <a:xfrm>
            <a:off x="3346393" y="3088252"/>
            <a:ext cx="12415235" cy="6958480"/>
          </a:xfrm>
          <a:prstGeom prst="rect">
            <a:avLst/>
          </a:prstGeom>
        </p:spPr>
      </p:pic>
    </p:spTree>
    <p:extLst>
      <p:ext uri="{BB962C8B-B14F-4D97-AF65-F5344CB8AC3E}">
        <p14:creationId xmlns:p14="http://schemas.microsoft.com/office/powerpoint/2010/main" val="4399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6FBD8-DBA4-67F9-0C33-36DAE5E52A14}"/>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18AC0E4-7173-EA01-E6BC-82A49A28DAB3}"/>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60D9765F-C0EC-5E68-4574-39F5712988B8}"/>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7C718626-F9CE-0D10-F47C-A30A3B5D22CB}"/>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74ED4772-BBA1-15E6-7AC8-BE3D4E3162F8}"/>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E5556A6E-8A29-5A44-75EF-064F9F1A94BB}"/>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553C0FCB-A3EC-7351-0BD3-786A9628409B}"/>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Collections Class-methods</a:t>
              </a:r>
            </a:p>
          </p:txBody>
        </p:sp>
      </p:grpSp>
      <p:pic>
        <p:nvPicPr>
          <p:cNvPr id="6" name="Picture 5">
            <a:extLst>
              <a:ext uri="{FF2B5EF4-FFF2-40B4-BE49-F238E27FC236}">
                <a16:creationId xmlns:a16="http://schemas.microsoft.com/office/drawing/2014/main" id="{88EC367C-743E-FC27-9471-5A6982931032}"/>
              </a:ext>
            </a:extLst>
          </p:cNvPr>
          <p:cNvPicPr>
            <a:picLocks noChangeAspect="1"/>
          </p:cNvPicPr>
          <p:nvPr/>
        </p:nvPicPr>
        <p:blipFill>
          <a:blip r:embed="rId4"/>
          <a:stretch>
            <a:fillRect/>
          </a:stretch>
        </p:blipFill>
        <p:spPr>
          <a:xfrm>
            <a:off x="3962400" y="1613832"/>
            <a:ext cx="12115799" cy="7734125"/>
          </a:xfrm>
          <a:prstGeom prst="rect">
            <a:avLst/>
          </a:prstGeom>
        </p:spPr>
      </p:pic>
    </p:spTree>
    <p:extLst>
      <p:ext uri="{BB962C8B-B14F-4D97-AF65-F5344CB8AC3E}">
        <p14:creationId xmlns:p14="http://schemas.microsoft.com/office/powerpoint/2010/main" val="277885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3FB7-5326-5DA0-E76B-39EB965F636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C41F20FD-270C-A06B-FD0C-40147764BD44}"/>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AFA7B3D8-D134-5984-D671-3F7B802AC981}"/>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D5120D58-9DC7-0F5F-EC13-3A783B1ECF97}"/>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CFE5BB3A-28E1-A800-A955-9279D2BACEAB}"/>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EC5E1C8-55AA-030F-AE30-D29DAED02303}"/>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C51FBFD2-5FF2-D03F-58A0-54D65CBF25A0}"/>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Wrapper Classes</a:t>
              </a:r>
            </a:p>
          </p:txBody>
        </p:sp>
      </p:grpSp>
      <p:sp>
        <p:nvSpPr>
          <p:cNvPr id="9" name="Google Shape;2229;p23">
            <a:extLst>
              <a:ext uri="{FF2B5EF4-FFF2-40B4-BE49-F238E27FC236}">
                <a16:creationId xmlns:a16="http://schemas.microsoft.com/office/drawing/2014/main" id="{E0AB7BC7-F782-ACA2-692D-CB43E52A5298}"/>
              </a:ext>
            </a:extLst>
          </p:cNvPr>
          <p:cNvSpPr txBox="1"/>
          <p:nvPr/>
        </p:nvSpPr>
        <p:spPr>
          <a:xfrm>
            <a:off x="3276600" y="1839358"/>
            <a:ext cx="14214840" cy="7478930"/>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000000"/>
              </a:buClr>
              <a:buSzPts val="2400"/>
            </a:pPr>
            <a:r>
              <a:rPr lang="en-US" sz="6000" b="0" i="0" u="none" strike="noStrike" cap="none" dirty="0">
                <a:solidFill>
                  <a:srgbClr val="374151"/>
                </a:solidFill>
                <a:latin typeface="Garamond"/>
                <a:ea typeface="Garamond"/>
                <a:cs typeface="Garamond"/>
                <a:sym typeface="Garamond"/>
              </a:rPr>
              <a:t>To declare an integer ‘</a:t>
            </a:r>
            <a:r>
              <a:rPr lang="en-US" sz="6000" b="0" i="0" u="none" strike="noStrike" cap="none" dirty="0" err="1">
                <a:solidFill>
                  <a:srgbClr val="374151"/>
                </a:solidFill>
                <a:latin typeface="Garamond"/>
                <a:ea typeface="Garamond"/>
                <a:cs typeface="Garamond"/>
                <a:sym typeface="Garamond"/>
              </a:rPr>
              <a:t>i</a:t>
            </a:r>
            <a:r>
              <a:rPr lang="en-US" sz="6000" b="0" i="0" u="none" strike="noStrike" cap="none" dirty="0">
                <a:solidFill>
                  <a:srgbClr val="374151"/>
                </a:solidFill>
                <a:latin typeface="Garamond"/>
                <a:ea typeface="Garamond"/>
                <a:cs typeface="Garamond"/>
                <a:sym typeface="Garamond"/>
              </a:rPr>
              <a:t>’ holding the value 10, you write</a:t>
            </a:r>
          </a:p>
          <a:p>
            <a:pPr marR="0" lvl="0" algn="just" rtl="0">
              <a:lnSpc>
                <a:spcPct val="100000"/>
              </a:lnSpc>
              <a:spcBef>
                <a:spcPts val="0"/>
              </a:spcBef>
              <a:spcAft>
                <a:spcPts val="0"/>
              </a:spcAft>
              <a:buClr>
                <a:srgbClr val="000000"/>
              </a:buClr>
              <a:buSzPts val="2400"/>
            </a:pPr>
            <a:r>
              <a:rPr lang="en-US" sz="6000" b="1" i="0" u="none" strike="noStrike" cap="none" dirty="0">
                <a:solidFill>
                  <a:srgbClr val="C00000"/>
                </a:solidFill>
                <a:latin typeface="Garamond"/>
                <a:ea typeface="Garamond"/>
                <a:cs typeface="Garamond"/>
                <a:sym typeface="Garamond"/>
              </a:rPr>
              <a:t>int </a:t>
            </a:r>
            <a:r>
              <a:rPr lang="en-US" sz="6000" b="1" i="0" u="none" strike="noStrike" cap="none" dirty="0" err="1">
                <a:solidFill>
                  <a:srgbClr val="C00000"/>
                </a:solidFill>
                <a:latin typeface="Garamond"/>
                <a:ea typeface="Garamond"/>
                <a:cs typeface="Garamond"/>
                <a:sym typeface="Garamond"/>
              </a:rPr>
              <a:t>i</a:t>
            </a:r>
            <a:r>
              <a:rPr lang="en-US" sz="6000" b="1" i="0" u="none" strike="noStrike" cap="none" dirty="0">
                <a:solidFill>
                  <a:srgbClr val="C00000"/>
                </a:solidFill>
                <a:latin typeface="Garamond"/>
                <a:ea typeface="Garamond"/>
                <a:cs typeface="Garamond"/>
                <a:sym typeface="Garamond"/>
              </a:rPr>
              <a:t> = 10;</a:t>
            </a:r>
          </a:p>
          <a:p>
            <a:pPr marR="0" lvl="0" algn="just" rtl="0">
              <a:lnSpc>
                <a:spcPct val="100000"/>
              </a:lnSpc>
              <a:spcBef>
                <a:spcPts val="0"/>
              </a:spcBef>
              <a:spcAft>
                <a:spcPts val="0"/>
              </a:spcAft>
              <a:buClr>
                <a:srgbClr val="000000"/>
              </a:buClr>
              <a:buSzPts val="2400"/>
            </a:pPr>
            <a:r>
              <a:rPr lang="en-US" sz="6000" b="0" i="0" u="none" strike="noStrike" cap="none" dirty="0">
                <a:solidFill>
                  <a:srgbClr val="374151"/>
                </a:solidFill>
                <a:latin typeface="Garamond"/>
                <a:ea typeface="Garamond"/>
                <a:cs typeface="Garamond"/>
                <a:sym typeface="Garamond"/>
              </a:rPr>
              <a:t>The object representation of integer ‘</a:t>
            </a:r>
            <a:r>
              <a:rPr lang="en-US" sz="6000" b="0" i="0" u="none" strike="noStrike" cap="none" dirty="0" err="1">
                <a:solidFill>
                  <a:srgbClr val="374151"/>
                </a:solidFill>
                <a:latin typeface="Garamond"/>
                <a:ea typeface="Garamond"/>
                <a:cs typeface="Garamond"/>
                <a:sym typeface="Garamond"/>
              </a:rPr>
              <a:t>i</a:t>
            </a:r>
            <a:r>
              <a:rPr lang="en-US" sz="6000" b="0" i="0" u="none" strike="noStrike" cap="none" dirty="0">
                <a:solidFill>
                  <a:srgbClr val="374151"/>
                </a:solidFill>
                <a:latin typeface="Garamond"/>
                <a:ea typeface="Garamond"/>
                <a:cs typeface="Garamond"/>
                <a:sym typeface="Garamond"/>
              </a:rPr>
              <a:t>’ holding the value 10 will be:</a:t>
            </a:r>
          </a:p>
          <a:p>
            <a:pPr marR="0" lvl="0" algn="just" rtl="0">
              <a:lnSpc>
                <a:spcPct val="100000"/>
              </a:lnSpc>
              <a:spcBef>
                <a:spcPts val="0"/>
              </a:spcBef>
              <a:spcAft>
                <a:spcPts val="0"/>
              </a:spcAft>
              <a:buClr>
                <a:srgbClr val="000000"/>
              </a:buClr>
              <a:buSzPts val="2400"/>
            </a:pPr>
            <a:r>
              <a:rPr lang="en-US" sz="6000" b="1" i="0" u="none" strike="noStrike" cap="none" dirty="0">
                <a:solidFill>
                  <a:srgbClr val="C00000"/>
                </a:solidFill>
                <a:latin typeface="Garamond"/>
                <a:ea typeface="Garamond"/>
                <a:cs typeface="Garamond"/>
                <a:sym typeface="Garamond"/>
              </a:rPr>
              <a:t>Integer </a:t>
            </a:r>
            <a:r>
              <a:rPr lang="en-US" sz="6000" b="1" i="0" u="none" strike="noStrike" cap="none" dirty="0" err="1">
                <a:solidFill>
                  <a:srgbClr val="C00000"/>
                </a:solidFill>
                <a:latin typeface="Garamond"/>
                <a:ea typeface="Garamond"/>
                <a:cs typeface="Garamond"/>
                <a:sym typeface="Garamond"/>
              </a:rPr>
              <a:t>iref</a:t>
            </a:r>
            <a:r>
              <a:rPr lang="en-US" sz="6000" b="1" i="0" u="none" strike="noStrike" cap="none" dirty="0">
                <a:solidFill>
                  <a:srgbClr val="C00000"/>
                </a:solidFill>
                <a:latin typeface="Garamond"/>
                <a:ea typeface="Garamond"/>
                <a:cs typeface="Garamond"/>
                <a:sym typeface="Garamond"/>
              </a:rPr>
              <a:t> = new Integer(</a:t>
            </a:r>
            <a:r>
              <a:rPr lang="en-US" sz="6000" b="1" i="0" u="none" strike="noStrike" cap="none" dirty="0" err="1">
                <a:solidFill>
                  <a:srgbClr val="C00000"/>
                </a:solidFill>
                <a:latin typeface="Garamond"/>
                <a:ea typeface="Garamond"/>
                <a:cs typeface="Garamond"/>
                <a:sym typeface="Garamond"/>
              </a:rPr>
              <a:t>i</a:t>
            </a:r>
            <a:r>
              <a:rPr lang="en-US" sz="6000" b="1" i="0" u="none" strike="noStrike" cap="none" dirty="0">
                <a:solidFill>
                  <a:srgbClr val="C00000"/>
                </a:solidFill>
                <a:latin typeface="Garamond"/>
                <a:ea typeface="Garamond"/>
                <a:cs typeface="Garamond"/>
                <a:sym typeface="Garamond"/>
              </a:rPr>
              <a:t>);</a:t>
            </a:r>
          </a:p>
          <a:p>
            <a:pPr marR="0" lvl="0" algn="just" rtl="0">
              <a:lnSpc>
                <a:spcPct val="100000"/>
              </a:lnSpc>
              <a:spcBef>
                <a:spcPts val="0"/>
              </a:spcBef>
              <a:spcAft>
                <a:spcPts val="0"/>
              </a:spcAft>
              <a:buClr>
                <a:srgbClr val="000000"/>
              </a:buClr>
              <a:buSzPts val="2400"/>
            </a:pPr>
            <a:r>
              <a:rPr lang="en-US" sz="6000" b="0" i="0" u="none" strike="noStrike" cap="none" dirty="0">
                <a:solidFill>
                  <a:srgbClr val="374151"/>
                </a:solidFill>
                <a:latin typeface="Garamond"/>
                <a:ea typeface="Garamond"/>
                <a:cs typeface="Garamond"/>
                <a:sym typeface="Garamond"/>
              </a:rPr>
              <a:t>Here, class Integer is the wrapper class wrapping a primitive data type </a:t>
            </a:r>
            <a:r>
              <a:rPr lang="en-US" sz="6000" b="0" i="0" u="none" strike="noStrike" cap="none" dirty="0" err="1">
                <a:solidFill>
                  <a:srgbClr val="374151"/>
                </a:solidFill>
                <a:latin typeface="Garamond"/>
                <a:ea typeface="Garamond"/>
                <a:cs typeface="Garamond"/>
                <a:sym typeface="Garamond"/>
              </a:rPr>
              <a:t>i</a:t>
            </a:r>
            <a:endParaRPr lang="en-US" sz="6000" b="0" i="0" u="none" strike="noStrike" cap="none" dirty="0">
              <a:solidFill>
                <a:srgbClr val="374151"/>
              </a:solidFill>
              <a:latin typeface="Garamond"/>
              <a:ea typeface="Garamond"/>
              <a:cs typeface="Garamond"/>
              <a:sym typeface="Garamond"/>
            </a:endParaRPr>
          </a:p>
        </p:txBody>
      </p:sp>
      <p:grpSp>
        <p:nvGrpSpPr>
          <p:cNvPr id="41" name="Group 40">
            <a:extLst>
              <a:ext uri="{FF2B5EF4-FFF2-40B4-BE49-F238E27FC236}">
                <a16:creationId xmlns:a16="http://schemas.microsoft.com/office/drawing/2014/main" id="{331B57B6-BB26-1953-3C83-F59C52B1BADB}"/>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C79EB86E-9415-4FA8-E4E1-4662CE367973}"/>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72697DC0-8053-9EEA-C036-8DBE04CAD9B1}"/>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Tree>
    <p:extLst>
      <p:ext uri="{BB962C8B-B14F-4D97-AF65-F5344CB8AC3E}">
        <p14:creationId xmlns:p14="http://schemas.microsoft.com/office/powerpoint/2010/main" val="29156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anim calcmode="lin" valueType="num">
                                      <p:cBhvr>
                                        <p:cTn id="2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1000"/>
                                        <p:tgtEl>
                                          <p:spTgt spid="9">
                                            <p:txEl>
                                              <p:pRg st="4" end="4"/>
                                            </p:txEl>
                                          </p:spTgt>
                                        </p:tgtEl>
                                      </p:cBhvr>
                                    </p:animEffect>
                                    <p:anim calcmode="lin" valueType="num">
                                      <p:cBhvr>
                                        <p:cTn id="3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F8CC0-D941-4F7A-F66F-9F5383FB577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D84E1E2-8C6B-27D0-FC17-5BE97465A3B6}"/>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4D73EA07-F89D-88A4-B547-65E6983C97C6}"/>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04BF7F84-C577-8E9D-F706-27D87EDBF262}"/>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CC1CAEB8-6AA4-20C7-AED5-C00BDE9C5BDB}"/>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B1E6AE64-C277-20F4-99D3-A9167D78119F}"/>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A213C0A1-B8FB-5C8C-66B7-AAB6173D5559}"/>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Collections Class-methods</a:t>
              </a:r>
            </a:p>
          </p:txBody>
        </p:sp>
      </p:grpSp>
      <p:pic>
        <p:nvPicPr>
          <p:cNvPr id="3" name="Picture 2">
            <a:extLst>
              <a:ext uri="{FF2B5EF4-FFF2-40B4-BE49-F238E27FC236}">
                <a16:creationId xmlns:a16="http://schemas.microsoft.com/office/drawing/2014/main" id="{A015E829-33A6-F032-9F89-80843D3BFCD1}"/>
              </a:ext>
            </a:extLst>
          </p:cNvPr>
          <p:cNvPicPr>
            <a:picLocks noChangeAspect="1"/>
          </p:cNvPicPr>
          <p:nvPr/>
        </p:nvPicPr>
        <p:blipFill>
          <a:blip r:embed="rId4"/>
          <a:stretch>
            <a:fillRect/>
          </a:stretch>
        </p:blipFill>
        <p:spPr>
          <a:xfrm>
            <a:off x="2895600" y="223176"/>
            <a:ext cx="14242944" cy="9251099"/>
          </a:xfrm>
          <a:prstGeom prst="rect">
            <a:avLst/>
          </a:prstGeom>
        </p:spPr>
      </p:pic>
    </p:spTree>
    <p:extLst>
      <p:ext uri="{BB962C8B-B14F-4D97-AF65-F5344CB8AC3E}">
        <p14:creationId xmlns:p14="http://schemas.microsoft.com/office/powerpoint/2010/main" val="3892347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54E66-E312-450F-5ADC-BD7C0C8822BB}"/>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B2DF4875-4007-B6ED-F1D9-620241CF9AE5}"/>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2C4CF642-14F6-1B0D-DAC5-5B2831AA70EC}"/>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A3277B0D-FA91-D561-FAA2-C689C17D8A75}"/>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FFD1CBC0-089F-AD8E-BFEB-975BA405161D}"/>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F5488C52-DE12-7324-9539-882EC7CC1AF3}"/>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8011D9F1-BA56-844D-F3C0-5E526F2874DF}"/>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Collections Class-methods</a:t>
              </a:r>
            </a:p>
          </p:txBody>
        </p:sp>
      </p:grpSp>
      <p:pic>
        <p:nvPicPr>
          <p:cNvPr id="4" name="Picture 3">
            <a:extLst>
              <a:ext uri="{FF2B5EF4-FFF2-40B4-BE49-F238E27FC236}">
                <a16:creationId xmlns:a16="http://schemas.microsoft.com/office/drawing/2014/main" id="{0F70E539-F414-1AC0-84DD-BDA8F3914CCE}"/>
              </a:ext>
            </a:extLst>
          </p:cNvPr>
          <p:cNvPicPr>
            <a:picLocks noChangeAspect="1"/>
          </p:cNvPicPr>
          <p:nvPr/>
        </p:nvPicPr>
        <p:blipFill>
          <a:blip r:embed="rId4"/>
          <a:stretch>
            <a:fillRect/>
          </a:stretch>
        </p:blipFill>
        <p:spPr>
          <a:xfrm>
            <a:off x="1524000" y="253798"/>
            <a:ext cx="16000613" cy="9074689"/>
          </a:xfrm>
          <a:prstGeom prst="rect">
            <a:avLst/>
          </a:prstGeom>
        </p:spPr>
      </p:pic>
    </p:spTree>
    <p:extLst>
      <p:ext uri="{BB962C8B-B14F-4D97-AF65-F5344CB8AC3E}">
        <p14:creationId xmlns:p14="http://schemas.microsoft.com/office/powerpoint/2010/main" val="4040894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57B80-FB26-4646-6E0C-9351DD2DC30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A6513D33-F9FA-D7F2-AD75-EA87283DE4A4}"/>
              </a:ext>
            </a:extLst>
          </p:cNvPr>
          <p:cNvSpPr/>
          <p:nvPr/>
        </p:nvSpPr>
        <p:spPr>
          <a:xfrm rot="5400000">
            <a:off x="-4132401" y="4132403"/>
            <a:ext cx="10287001" cy="202219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9C57568B-A8F9-EF22-82D5-FB0845B1B4BF}"/>
              </a:ext>
            </a:extLst>
          </p:cNvPr>
          <p:cNvGrpSpPr/>
          <p:nvPr/>
        </p:nvGrpSpPr>
        <p:grpSpPr>
          <a:xfrm>
            <a:off x="3352802" y="223532"/>
            <a:ext cx="13488090" cy="1536883"/>
            <a:chOff x="7482459" y="3050675"/>
            <a:chExt cx="8897534" cy="2564558"/>
          </a:xfrm>
        </p:grpSpPr>
        <p:grpSp>
          <p:nvGrpSpPr>
            <p:cNvPr id="22" name="Group 3">
              <a:extLst>
                <a:ext uri="{FF2B5EF4-FFF2-40B4-BE49-F238E27FC236}">
                  <a16:creationId xmlns:a16="http://schemas.microsoft.com/office/drawing/2014/main" id="{2DF74AA9-A2CD-AC99-A066-A4C059A2E7B2}"/>
                </a:ext>
              </a:extLst>
            </p:cNvPr>
            <p:cNvGrpSpPr/>
            <p:nvPr/>
          </p:nvGrpSpPr>
          <p:grpSpPr>
            <a:xfrm>
              <a:off x="7482459" y="3050675"/>
              <a:ext cx="8705710" cy="2564558"/>
              <a:chOff x="-251416" y="-18972"/>
              <a:chExt cx="2292862" cy="675439"/>
            </a:xfrm>
          </p:grpSpPr>
          <p:sp>
            <p:nvSpPr>
              <p:cNvPr id="23" name="Freeform 4">
                <a:extLst>
                  <a:ext uri="{FF2B5EF4-FFF2-40B4-BE49-F238E27FC236}">
                    <a16:creationId xmlns:a16="http://schemas.microsoft.com/office/drawing/2014/main" id="{C3D97416-5831-25B4-8877-C5F2C120B84F}"/>
                  </a:ext>
                </a:extLst>
              </p:cNvPr>
              <p:cNvSpPr/>
              <p:nvPr/>
            </p:nvSpPr>
            <p:spPr>
              <a:xfrm>
                <a:off x="-129834" y="-18972"/>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C806954C-4899-617D-E8DD-E4B66DFD6640}"/>
                  </a:ext>
                </a:extLst>
              </p:cNvPr>
              <p:cNvSpPr txBox="1"/>
              <p:nvPr/>
            </p:nvSpPr>
            <p:spPr>
              <a:xfrm>
                <a:off x="-251416" y="30461"/>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D333BA2C-EE44-6050-9A83-CD582F3871CC}"/>
                </a:ext>
              </a:extLst>
            </p:cNvPr>
            <p:cNvSpPr txBox="1"/>
            <p:nvPr/>
          </p:nvSpPr>
          <p:spPr>
            <a:xfrm>
              <a:off x="8135915" y="3368316"/>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Collections Class-methods</a:t>
              </a:r>
            </a:p>
          </p:txBody>
        </p:sp>
      </p:grpSp>
      <p:pic>
        <p:nvPicPr>
          <p:cNvPr id="3" name="Picture 2">
            <a:extLst>
              <a:ext uri="{FF2B5EF4-FFF2-40B4-BE49-F238E27FC236}">
                <a16:creationId xmlns:a16="http://schemas.microsoft.com/office/drawing/2014/main" id="{88CD140A-5301-2A7E-20BB-16F1822EA498}"/>
              </a:ext>
            </a:extLst>
          </p:cNvPr>
          <p:cNvPicPr>
            <a:picLocks noChangeAspect="1"/>
          </p:cNvPicPr>
          <p:nvPr/>
        </p:nvPicPr>
        <p:blipFill>
          <a:blip r:embed="rId4"/>
          <a:stretch>
            <a:fillRect/>
          </a:stretch>
        </p:blipFill>
        <p:spPr>
          <a:xfrm>
            <a:off x="685800" y="495300"/>
            <a:ext cx="17324302" cy="8885174"/>
          </a:xfrm>
          <a:prstGeom prst="rect">
            <a:avLst/>
          </a:prstGeom>
        </p:spPr>
      </p:pic>
    </p:spTree>
    <p:extLst>
      <p:ext uri="{BB962C8B-B14F-4D97-AF65-F5344CB8AC3E}">
        <p14:creationId xmlns:p14="http://schemas.microsoft.com/office/powerpoint/2010/main" val="32311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CDC0B-FF94-B3C3-10C7-A01C1427C6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5AB400-0C6E-D480-E255-CD09F15A49A4}"/>
              </a:ext>
            </a:extLst>
          </p:cNvPr>
          <p:cNvSpPr/>
          <p:nvPr/>
        </p:nvSpPr>
        <p:spPr>
          <a:xfrm>
            <a:off x="0" y="-302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88" b="-37888"/>
            </a:stretch>
          </a:blipFill>
        </p:spPr>
      </p:sp>
      <p:sp>
        <p:nvSpPr>
          <p:cNvPr id="5" name="Freeform 5">
            <a:extLst>
              <a:ext uri="{FF2B5EF4-FFF2-40B4-BE49-F238E27FC236}">
                <a16:creationId xmlns:a16="http://schemas.microsoft.com/office/drawing/2014/main" id="{0E252AF8-BD70-D42A-CAC1-9E26D21357A5}"/>
              </a:ext>
            </a:extLst>
          </p:cNvPr>
          <p:cNvSpPr/>
          <p:nvPr/>
        </p:nvSpPr>
        <p:spPr>
          <a:xfrm flipH="1">
            <a:off x="720981" y="2076085"/>
            <a:ext cx="7088172" cy="5683425"/>
          </a:xfrm>
          <a:custGeom>
            <a:avLst/>
            <a:gdLst/>
            <a:ahLst/>
            <a:cxnLst/>
            <a:rect l="l" t="t" r="r" b="b"/>
            <a:pathLst>
              <a:path w="7088172" h="5683425">
                <a:moveTo>
                  <a:pt x="7088172" y="0"/>
                </a:moveTo>
                <a:lnTo>
                  <a:pt x="0" y="0"/>
                </a:lnTo>
                <a:lnTo>
                  <a:pt x="0" y="5683425"/>
                </a:lnTo>
                <a:lnTo>
                  <a:pt x="7088172" y="5683425"/>
                </a:lnTo>
                <a:lnTo>
                  <a:pt x="7088172"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5">
            <a:extLst>
              <a:ext uri="{FF2B5EF4-FFF2-40B4-BE49-F238E27FC236}">
                <a16:creationId xmlns:a16="http://schemas.microsoft.com/office/drawing/2014/main" id="{C548579A-A697-DEE4-EF0D-70EAEC6B1CAC}"/>
              </a:ext>
            </a:extLst>
          </p:cNvPr>
          <p:cNvGrpSpPr/>
          <p:nvPr/>
        </p:nvGrpSpPr>
        <p:grpSpPr>
          <a:xfrm>
            <a:off x="7924800" y="3543300"/>
            <a:ext cx="9551158" cy="2426025"/>
            <a:chOff x="8636311" y="5444107"/>
            <a:chExt cx="8949510" cy="4057115"/>
          </a:xfrm>
        </p:grpSpPr>
        <p:grpSp>
          <p:nvGrpSpPr>
            <p:cNvPr id="7" name="Group 7">
              <a:extLst>
                <a:ext uri="{FF2B5EF4-FFF2-40B4-BE49-F238E27FC236}">
                  <a16:creationId xmlns:a16="http://schemas.microsoft.com/office/drawing/2014/main" id="{505A23AE-75F0-C8B1-8E73-A11730E102E3}"/>
                </a:ext>
              </a:extLst>
            </p:cNvPr>
            <p:cNvGrpSpPr/>
            <p:nvPr/>
          </p:nvGrpSpPr>
          <p:grpSpPr>
            <a:xfrm>
              <a:off x="8636311" y="5444107"/>
              <a:ext cx="8949510" cy="4057115"/>
              <a:chOff x="0" y="0"/>
              <a:chExt cx="2357073" cy="1068541"/>
            </a:xfrm>
          </p:grpSpPr>
          <p:sp>
            <p:nvSpPr>
              <p:cNvPr id="8" name="Freeform 8">
                <a:extLst>
                  <a:ext uri="{FF2B5EF4-FFF2-40B4-BE49-F238E27FC236}">
                    <a16:creationId xmlns:a16="http://schemas.microsoft.com/office/drawing/2014/main" id="{BE904C4A-BDFF-CC4C-B6EA-FED7139D2CB4}"/>
                  </a:ext>
                </a:extLst>
              </p:cNvPr>
              <p:cNvSpPr/>
              <p:nvPr/>
            </p:nvSpPr>
            <p:spPr>
              <a:xfrm>
                <a:off x="0" y="0"/>
                <a:ext cx="2357073" cy="1068541"/>
              </a:xfrm>
              <a:custGeom>
                <a:avLst/>
                <a:gdLst/>
                <a:ahLst/>
                <a:cxnLst/>
                <a:rect l="l" t="t" r="r" b="b"/>
                <a:pathLst>
                  <a:path w="2357073" h="1068541">
                    <a:moveTo>
                      <a:pt x="44118" y="0"/>
                    </a:moveTo>
                    <a:lnTo>
                      <a:pt x="2312954" y="0"/>
                    </a:lnTo>
                    <a:cubicBezTo>
                      <a:pt x="2324655" y="0"/>
                      <a:pt x="2335877" y="4648"/>
                      <a:pt x="2344151" y="12922"/>
                    </a:cubicBezTo>
                    <a:cubicBezTo>
                      <a:pt x="2352425" y="21196"/>
                      <a:pt x="2357073" y="32417"/>
                      <a:pt x="2357073" y="44118"/>
                    </a:cubicBezTo>
                    <a:lnTo>
                      <a:pt x="2357073" y="1024422"/>
                    </a:lnTo>
                    <a:cubicBezTo>
                      <a:pt x="2357073" y="1048788"/>
                      <a:pt x="2337320" y="1068541"/>
                      <a:pt x="2312954" y="1068541"/>
                    </a:cubicBezTo>
                    <a:lnTo>
                      <a:pt x="44118" y="1068541"/>
                    </a:lnTo>
                    <a:cubicBezTo>
                      <a:pt x="32417" y="1068541"/>
                      <a:pt x="21196" y="1063892"/>
                      <a:pt x="12922" y="1055619"/>
                    </a:cubicBezTo>
                    <a:cubicBezTo>
                      <a:pt x="4648" y="1047345"/>
                      <a:pt x="0" y="1036123"/>
                      <a:pt x="0" y="1024422"/>
                    </a:cubicBezTo>
                    <a:lnTo>
                      <a:pt x="0" y="44118"/>
                    </a:lnTo>
                    <a:cubicBezTo>
                      <a:pt x="0" y="32417"/>
                      <a:pt x="4648" y="21196"/>
                      <a:pt x="12922" y="12922"/>
                    </a:cubicBezTo>
                    <a:cubicBezTo>
                      <a:pt x="21196" y="4648"/>
                      <a:pt x="32417" y="0"/>
                      <a:pt x="44118" y="0"/>
                    </a:cubicBezTo>
                    <a:close/>
                  </a:path>
                </a:pathLst>
              </a:custGeom>
              <a:gradFill rotWithShape="1">
                <a:gsLst>
                  <a:gs pos="0">
                    <a:srgbClr val="4B00C5">
                      <a:alpha val="100000"/>
                    </a:srgbClr>
                  </a:gs>
                  <a:gs pos="50000">
                    <a:srgbClr val="900F99">
                      <a:alpha val="100000"/>
                    </a:srgbClr>
                  </a:gs>
                  <a:gs pos="100000">
                    <a:srgbClr val="321034">
                      <a:alpha val="100000"/>
                    </a:srgbClr>
                  </a:gs>
                </a:gsLst>
                <a:lin ang="2700000"/>
              </a:gradFill>
            </p:spPr>
          </p:sp>
          <p:sp>
            <p:nvSpPr>
              <p:cNvPr id="9" name="TextBox 9">
                <a:extLst>
                  <a:ext uri="{FF2B5EF4-FFF2-40B4-BE49-F238E27FC236}">
                    <a16:creationId xmlns:a16="http://schemas.microsoft.com/office/drawing/2014/main" id="{B1F00D3B-E7B9-FE06-EC34-8CC438BC53F8}"/>
                  </a:ext>
                </a:extLst>
              </p:cNvPr>
              <p:cNvSpPr txBox="1"/>
              <p:nvPr/>
            </p:nvSpPr>
            <p:spPr>
              <a:xfrm>
                <a:off x="0" y="-47625"/>
                <a:ext cx="2357073" cy="1116166"/>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044486D4-3C50-1442-80A4-70D3D77F2466}"/>
                </a:ext>
              </a:extLst>
            </p:cNvPr>
            <p:cNvSpPr txBox="1"/>
            <p:nvPr/>
          </p:nvSpPr>
          <p:spPr>
            <a:xfrm>
              <a:off x="8707711" y="6414074"/>
              <a:ext cx="8788711" cy="1739165"/>
            </a:xfrm>
            <a:prstGeom prst="rect">
              <a:avLst/>
            </a:prstGeom>
          </p:spPr>
          <p:txBody>
            <a:bodyPr wrap="square" lIns="0" tIns="0" rIns="0" bIns="0" rtlCol="0" anchor="t">
              <a:spAutoFit/>
            </a:bodyPr>
            <a:lstStyle/>
            <a:p>
              <a:pPr marL="0" lvl="0" indent="0" algn="ctr">
                <a:lnSpc>
                  <a:spcPts val="8444"/>
                </a:lnSpc>
                <a:spcBef>
                  <a:spcPct val="0"/>
                </a:spcBef>
              </a:pPr>
              <a:r>
                <a:rPr lang="en-US" sz="6031" dirty="0">
                  <a:solidFill>
                    <a:srgbClr val="FFFFFF"/>
                  </a:solidFill>
                  <a:latin typeface="League Spartan"/>
                  <a:ea typeface="League Spartan"/>
                  <a:cs typeface="League Spartan"/>
                  <a:sym typeface="League Spartan"/>
                </a:rPr>
                <a:t>Problem Solving</a:t>
              </a:r>
            </a:p>
          </p:txBody>
        </p:sp>
      </p:grpSp>
    </p:spTree>
    <p:extLst>
      <p:ext uri="{BB962C8B-B14F-4D97-AF65-F5344CB8AC3E}">
        <p14:creationId xmlns:p14="http://schemas.microsoft.com/office/powerpoint/2010/main" val="972638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EDF041D-1C0E-2CEE-7B33-507678E4FBEF}"/>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EBFAFA47-34C2-C986-C16A-F6D5854CBBDC}"/>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1</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3EEC9F74-CDE5-0A6D-E276-5C192B1C634D}"/>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54</a:t>
            </a:fld>
            <a:endParaRPr/>
          </a:p>
        </p:txBody>
      </p:sp>
      <p:pic>
        <p:nvPicPr>
          <p:cNvPr id="2052" name="Picture 4">
            <a:extLst>
              <a:ext uri="{FF2B5EF4-FFF2-40B4-BE49-F238E27FC236}">
                <a16:creationId xmlns:a16="http://schemas.microsoft.com/office/drawing/2014/main" id="{A7A1C4AA-BD0E-C5CA-9821-DC4B2792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7AB4BE48-D113-3400-AB02-388574B8305C}"/>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44A70DE6-C1C1-7F3D-DE38-89C19E4E2CEF}"/>
              </a:ext>
            </a:extLst>
          </p:cNvPr>
          <p:cNvSpPr txBox="1"/>
          <p:nvPr/>
        </p:nvSpPr>
        <p:spPr>
          <a:xfrm>
            <a:off x="1806011" y="1485696"/>
            <a:ext cx="15034189" cy="6863417"/>
          </a:xfrm>
          <a:prstGeom prst="rect">
            <a:avLst/>
          </a:prstGeom>
          <a:noFill/>
        </p:spPr>
        <p:txBody>
          <a:bodyPr wrap="square">
            <a:spAutoFit/>
          </a:bodyPr>
          <a:lstStyle/>
          <a:p>
            <a:pPr algn="just"/>
            <a:r>
              <a:rPr lang="en-US" sz="4400" dirty="0">
                <a:latin typeface="Garamond" panose="02020404030301010803" pitchFamily="18" charset="0"/>
              </a:rPr>
              <a:t>Task: An investor opens a new account and wants to invest in a number of assets. Each asset begins with a balance of 0, and its value is stored in an array using 1-based indexing. Periodically, a contribution is received and equal investments are made in a subset of the portfolio.</a:t>
            </a:r>
          </a:p>
          <a:p>
            <a:pPr algn="just"/>
            <a:endParaRPr lang="en-US" sz="4400" dirty="0">
              <a:latin typeface="Garamond" panose="02020404030301010803" pitchFamily="18" charset="0"/>
            </a:endParaRPr>
          </a:p>
          <a:p>
            <a:pPr algn="just"/>
            <a:r>
              <a:rPr lang="en-US" sz="4400" dirty="0">
                <a:latin typeface="Garamond" panose="02020404030301010803" pitchFamily="18" charset="0"/>
              </a:rPr>
              <a:t>Each contribution will be given by investment amount, start index, end index. Each investment in that range will receive the contribution amount. Determine the maximum amount invested in any one investment after all contributions.</a:t>
            </a:r>
          </a:p>
        </p:txBody>
      </p:sp>
    </p:spTree>
    <p:extLst>
      <p:ext uri="{BB962C8B-B14F-4D97-AF65-F5344CB8AC3E}">
        <p14:creationId xmlns:p14="http://schemas.microsoft.com/office/powerpoint/2010/main" val="161035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022F635-66B1-96A5-F8AD-ECB62CF5A50D}"/>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36C04D07-196E-E6D0-71DD-8B57962ACDC2}"/>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1</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5020E9F7-6C78-E883-EB3D-56E59C3B97EE}"/>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55</a:t>
            </a:fld>
            <a:endParaRPr/>
          </a:p>
        </p:txBody>
      </p:sp>
      <p:pic>
        <p:nvPicPr>
          <p:cNvPr id="2052" name="Picture 4">
            <a:extLst>
              <a:ext uri="{FF2B5EF4-FFF2-40B4-BE49-F238E27FC236}">
                <a16:creationId xmlns:a16="http://schemas.microsoft.com/office/drawing/2014/main" id="{05D258E9-9689-1924-6134-9F27D4CCF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285CEA3D-BDE2-682F-C0F4-2576C4C0C1C3}"/>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AB41DBB0-3534-775B-D89E-E93164054D16}"/>
              </a:ext>
            </a:extLst>
          </p:cNvPr>
          <p:cNvSpPr txBox="1"/>
          <p:nvPr/>
        </p:nvSpPr>
        <p:spPr>
          <a:xfrm>
            <a:off x="1524000" y="1801941"/>
            <a:ext cx="15034189" cy="3046988"/>
          </a:xfrm>
          <a:prstGeom prst="rect">
            <a:avLst/>
          </a:prstGeom>
          <a:noFill/>
        </p:spPr>
        <p:txBody>
          <a:bodyPr wrap="square">
            <a:spAutoFit/>
          </a:bodyPr>
          <a:lstStyle/>
          <a:p>
            <a:pPr algn="just"/>
            <a:r>
              <a:rPr lang="en-US" sz="3200" dirty="0">
                <a:latin typeface="Garamond" panose="02020404030301010803" pitchFamily="18" charset="0"/>
              </a:rPr>
              <a:t>For example, start with an array of 5 elements (n = 5): investments = [0, 0, 0, 0, 0]. The variables left and right represent the starting and ending indices, inclusive. Another variable, contribution, is the new funds to invest per asset. The first investment is at index 1.</a:t>
            </a:r>
          </a:p>
          <a:p>
            <a:pPr algn="just"/>
            <a:r>
              <a:rPr lang="en-US" sz="3200" dirty="0">
                <a:latin typeface="Garamond" panose="02020404030301010803" pitchFamily="18" charset="0"/>
              </a:rPr>
              <a:t>In the first round, a contribution of 10 is made to investments 1 and 2. In the second round, a contribution of 5 is made to assets 2, 3 and 4. Finally, in the third round, a contribution of 12 is added to investments 3, 4 and 5. The maximum invested in any one asset is 17</a:t>
            </a:r>
          </a:p>
        </p:txBody>
      </p:sp>
      <p:pic>
        <p:nvPicPr>
          <p:cNvPr id="3" name="Picture 2">
            <a:extLst>
              <a:ext uri="{FF2B5EF4-FFF2-40B4-BE49-F238E27FC236}">
                <a16:creationId xmlns:a16="http://schemas.microsoft.com/office/drawing/2014/main" id="{08CF8AAC-E361-1332-8E79-253AA9B38E99}"/>
              </a:ext>
            </a:extLst>
          </p:cNvPr>
          <p:cNvPicPr>
            <a:picLocks noChangeAspect="1"/>
          </p:cNvPicPr>
          <p:nvPr/>
        </p:nvPicPr>
        <p:blipFill>
          <a:blip r:embed="rId6"/>
          <a:stretch>
            <a:fillRect/>
          </a:stretch>
        </p:blipFill>
        <p:spPr>
          <a:xfrm>
            <a:off x="1981201" y="5111318"/>
            <a:ext cx="15034190" cy="3840549"/>
          </a:xfrm>
          <a:prstGeom prst="rect">
            <a:avLst/>
          </a:prstGeom>
        </p:spPr>
      </p:pic>
    </p:spTree>
    <p:extLst>
      <p:ext uri="{BB962C8B-B14F-4D97-AF65-F5344CB8AC3E}">
        <p14:creationId xmlns:p14="http://schemas.microsoft.com/office/powerpoint/2010/main" val="2420457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D095252-A93A-B871-8AFB-C81CECEA2DE9}"/>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46DE80A5-09B6-898E-5B61-66EB7FD7399D}"/>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3C2744B9-04CD-4A76-4D05-2E071A697926}"/>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56</a:t>
            </a:fld>
            <a:endParaRPr/>
          </a:p>
        </p:txBody>
      </p:sp>
      <p:pic>
        <p:nvPicPr>
          <p:cNvPr id="3074" name="Picture 2">
            <a:extLst>
              <a:ext uri="{FF2B5EF4-FFF2-40B4-BE49-F238E27FC236}">
                <a16:creationId xmlns:a16="http://schemas.microsoft.com/office/drawing/2014/main" id="{AAE3C748-681D-845D-6BD5-F0BB4A3C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3AEA9807-E081-AD5F-957A-27FEA5368670}"/>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Google Shape;2339;g2aadbfbcd4d_0_139">
            <a:extLst>
              <a:ext uri="{FF2B5EF4-FFF2-40B4-BE49-F238E27FC236}">
                <a16:creationId xmlns:a16="http://schemas.microsoft.com/office/drawing/2014/main" id="{0E5358C5-E37F-4511-D42A-783D16600E9D}"/>
              </a:ext>
            </a:extLst>
          </p:cNvPr>
          <p:cNvSpPr txBox="1"/>
          <p:nvPr/>
        </p:nvSpPr>
        <p:spPr>
          <a:xfrm>
            <a:off x="1371600" y="1857984"/>
            <a:ext cx="8305800" cy="70788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Garamond"/>
                <a:ea typeface="Garamond"/>
                <a:cs typeface="Garamond"/>
                <a:sym typeface="Garamond"/>
              </a:rPr>
              <a:t>import </a:t>
            </a:r>
            <a:r>
              <a:rPr lang="en-IN" sz="2800" dirty="0" err="1">
                <a:latin typeface="Garamond"/>
                <a:ea typeface="Garamond"/>
                <a:cs typeface="Garamond"/>
                <a:sym typeface="Garamond"/>
              </a:rPr>
              <a:t>java.util</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public class </a:t>
            </a:r>
            <a:r>
              <a:rPr lang="en-IN" sz="2800" dirty="0" err="1">
                <a:latin typeface="Garamond"/>
                <a:ea typeface="Garamond"/>
                <a:cs typeface="Garamond"/>
                <a:sym typeface="Garamond"/>
              </a:rPr>
              <a:t>MyClass</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public static void main(String </a:t>
            </a:r>
            <a:r>
              <a:rPr lang="en-IN" sz="2800" dirty="0" err="1">
                <a:latin typeface="Garamond"/>
                <a:ea typeface="Garamond"/>
                <a:cs typeface="Garamond"/>
                <a:sym typeface="Garamond"/>
              </a:rPr>
              <a:t>args</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Scanner </a:t>
            </a:r>
            <a:r>
              <a:rPr lang="en-IN" sz="2800" dirty="0" err="1">
                <a:latin typeface="Garamond"/>
                <a:ea typeface="Garamond"/>
                <a:cs typeface="Garamond"/>
                <a:sym typeface="Garamond"/>
              </a:rPr>
              <a:t>sc</a:t>
            </a:r>
            <a:r>
              <a:rPr lang="en-IN" sz="2800" dirty="0">
                <a:latin typeface="Garamond"/>
                <a:ea typeface="Garamond"/>
                <a:cs typeface="Garamond"/>
                <a:sym typeface="Garamond"/>
              </a:rPr>
              <a:t>=new Scanner(System.in);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 l1=new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n=</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for(int </a:t>
            </a:r>
            <a:r>
              <a:rPr lang="en-IN" sz="2800" dirty="0" err="1">
                <a:latin typeface="Garamond"/>
                <a:ea typeface="Garamond"/>
                <a:cs typeface="Garamond"/>
                <a:sym typeface="Garamond"/>
              </a:rPr>
              <a:t>i</a:t>
            </a:r>
            <a:r>
              <a:rPr lang="en-IN" sz="2800" dirty="0">
                <a:latin typeface="Garamond"/>
                <a:ea typeface="Garamond"/>
                <a:cs typeface="Garamond"/>
                <a:sym typeface="Garamond"/>
              </a:rPr>
              <a:t>=0;i&lt;</a:t>
            </a:r>
            <a:r>
              <a:rPr lang="en-IN" sz="2800" dirty="0" err="1">
                <a:latin typeface="Garamond"/>
                <a:ea typeface="Garamond"/>
                <a:cs typeface="Garamond"/>
                <a:sym typeface="Garamond"/>
              </a:rPr>
              <a:t>n;i</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a:solidFill>
                  <a:srgbClr val="FF0000"/>
                </a:solidFill>
                <a:latin typeface="Garamond"/>
                <a:ea typeface="Garamond"/>
                <a:cs typeface="Garamond"/>
                <a:sym typeface="Garamond"/>
              </a:rPr>
              <a:t>l1.add(0);</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a:t>
            </a:r>
            <a:r>
              <a:rPr lang="en-IN" sz="2800" dirty="0" err="1">
                <a:latin typeface="Garamond"/>
                <a:ea typeface="Garamond"/>
                <a:cs typeface="Garamond"/>
                <a:sym typeface="Garamond"/>
              </a:rPr>
              <a:t>l,r,con</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p:txBody>
      </p:sp>
      <p:sp>
        <p:nvSpPr>
          <p:cNvPr id="5" name="Google Shape;2340;g2aadbfbcd4d_0_139">
            <a:extLst>
              <a:ext uri="{FF2B5EF4-FFF2-40B4-BE49-F238E27FC236}">
                <a16:creationId xmlns:a16="http://schemas.microsoft.com/office/drawing/2014/main" id="{835EF398-861D-04E1-3173-3286D0C3DA92}"/>
              </a:ext>
            </a:extLst>
          </p:cNvPr>
          <p:cNvSpPr txBox="1"/>
          <p:nvPr/>
        </p:nvSpPr>
        <p:spPr>
          <a:xfrm>
            <a:off x="9448800" y="1562100"/>
            <a:ext cx="7054075" cy="27816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IN" sz="2800" kern="0" dirty="0">
                <a:solidFill>
                  <a:srgbClr val="000000"/>
                </a:solidFill>
                <a:latin typeface="Garamond"/>
                <a:ea typeface="Garamond"/>
                <a:cs typeface="Garamond"/>
                <a:sym typeface="Garamond"/>
              </a:rPr>
              <a:t>      for(int c=0;c&lt;3;c++){</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l=</a:t>
            </a:r>
            <a:r>
              <a:rPr lang="en-IN" sz="2800" kern="0" dirty="0" err="1">
                <a:solidFill>
                  <a:srgbClr val="000000"/>
                </a:solidFill>
                <a:latin typeface="Garamond"/>
                <a:ea typeface="Garamond"/>
                <a:cs typeface="Garamond"/>
                <a:sym typeface="Garamond"/>
              </a:rPr>
              <a:t>sc.nextInt</a:t>
            </a: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r=</a:t>
            </a:r>
            <a:r>
              <a:rPr lang="en-IN" sz="2800" kern="0" dirty="0" err="1">
                <a:solidFill>
                  <a:srgbClr val="000000"/>
                </a:solidFill>
                <a:latin typeface="Garamond"/>
                <a:ea typeface="Garamond"/>
                <a:cs typeface="Garamond"/>
                <a:sym typeface="Garamond"/>
              </a:rPr>
              <a:t>sc.nextInt</a:t>
            </a: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con=</a:t>
            </a:r>
            <a:r>
              <a:rPr lang="en-IN" sz="2800" kern="0" dirty="0" err="1">
                <a:solidFill>
                  <a:srgbClr val="000000"/>
                </a:solidFill>
                <a:latin typeface="Garamond"/>
                <a:ea typeface="Garamond"/>
                <a:cs typeface="Garamond"/>
                <a:sym typeface="Garamond"/>
              </a:rPr>
              <a:t>sc.nextInt</a:t>
            </a: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for(int k=l-1;k&lt;</a:t>
            </a:r>
            <a:r>
              <a:rPr lang="en-IN" sz="2800" kern="0" dirty="0" err="1">
                <a:solidFill>
                  <a:srgbClr val="000000"/>
                </a:solidFill>
                <a:latin typeface="Garamond"/>
                <a:ea typeface="Garamond"/>
                <a:cs typeface="Garamond"/>
                <a:sym typeface="Garamond"/>
              </a:rPr>
              <a:t>r;k</a:t>
            </a: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a:t>
            </a:r>
            <a:r>
              <a:rPr lang="en-IN" sz="2800" kern="0" dirty="0">
                <a:solidFill>
                  <a:srgbClr val="FF0000"/>
                </a:solidFill>
                <a:latin typeface="Garamond"/>
                <a:ea typeface="Garamond"/>
                <a:cs typeface="Garamond"/>
                <a:sym typeface="Garamond"/>
              </a:rPr>
              <a:t>l1.set(k,l1.get(k)+con);</a:t>
            </a:r>
            <a:endParaRPr sz="2800" kern="0" dirty="0">
              <a:solidFill>
                <a:srgbClr val="FF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         </a:t>
            </a:r>
            <a:r>
              <a:rPr lang="en-IN" sz="2800" kern="0" dirty="0" err="1">
                <a:solidFill>
                  <a:srgbClr val="000000"/>
                </a:solidFill>
                <a:latin typeface="Garamond"/>
                <a:ea typeface="Garamond"/>
                <a:cs typeface="Garamond"/>
                <a:sym typeface="Garamond"/>
              </a:rPr>
              <a:t>System.out.println</a:t>
            </a:r>
            <a:r>
              <a:rPr lang="en-IN" sz="2800" kern="0" dirty="0">
                <a:solidFill>
                  <a:srgbClr val="000000"/>
                </a:solidFill>
                <a:latin typeface="Garamond"/>
                <a:ea typeface="Garamond"/>
                <a:cs typeface="Garamond"/>
                <a:sym typeface="Garamond"/>
              </a:rPr>
              <a:t>(</a:t>
            </a:r>
            <a:r>
              <a:rPr lang="en-IN" sz="2800" kern="0" dirty="0" err="1">
                <a:solidFill>
                  <a:srgbClr val="FF0000"/>
                </a:solidFill>
                <a:latin typeface="Garamond"/>
                <a:ea typeface="Garamond"/>
                <a:cs typeface="Garamond"/>
                <a:sym typeface="Garamond"/>
              </a:rPr>
              <a:t>Collections.max</a:t>
            </a:r>
            <a:r>
              <a:rPr lang="en-IN" sz="2800" kern="0" dirty="0">
                <a:solidFill>
                  <a:srgbClr val="FF0000"/>
                </a:solidFill>
                <a:latin typeface="Garamond"/>
                <a:ea typeface="Garamond"/>
                <a:cs typeface="Garamond"/>
                <a:sym typeface="Garamond"/>
              </a:rPr>
              <a:t>(l1)</a:t>
            </a: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r>
              <a:rPr lang="en-IN" sz="2800" kern="0" dirty="0">
                <a:solidFill>
                  <a:srgbClr val="000000"/>
                </a:solidFill>
                <a:latin typeface="Garamond"/>
                <a:ea typeface="Garamond"/>
                <a:cs typeface="Garamond"/>
                <a:sym typeface="Garamond"/>
              </a:rPr>
              <a:t>}</a:t>
            </a: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000000"/>
              </a:solidFill>
              <a:latin typeface="Garamond"/>
              <a:ea typeface="Garamond"/>
              <a:cs typeface="Garamond"/>
              <a:sym typeface="Garamond"/>
            </a:endParaRPr>
          </a:p>
          <a:p>
            <a:pPr>
              <a:buClr>
                <a:srgbClr val="000000"/>
              </a:buClr>
              <a:buFont typeface="Arial"/>
              <a:buNone/>
            </a:pPr>
            <a:endParaRPr sz="2800" kern="0" dirty="0">
              <a:solidFill>
                <a:srgbClr val="FFFFFF"/>
              </a:solidFill>
              <a:latin typeface="Garamond"/>
              <a:ea typeface="Garamond"/>
              <a:cs typeface="Garamond"/>
              <a:sym typeface="Garamond"/>
            </a:endParaRPr>
          </a:p>
        </p:txBody>
      </p:sp>
    </p:spTree>
    <p:extLst>
      <p:ext uri="{BB962C8B-B14F-4D97-AF65-F5344CB8AC3E}">
        <p14:creationId xmlns:p14="http://schemas.microsoft.com/office/powerpoint/2010/main" val="409995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1000"/>
                                        <p:tgtEl>
                                          <p:spTgt spid="4">
                                            <p:txEl>
                                              <p:pRg st="3" end="3"/>
                                            </p:txEl>
                                          </p:spTgt>
                                        </p:tgtEl>
                                      </p:cBhvr>
                                    </p:animEffect>
                                    <p:anim calcmode="lin" valueType="num">
                                      <p:cBhvr>
                                        <p:cTn id="1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1000"/>
                                        <p:tgtEl>
                                          <p:spTgt spid="4">
                                            <p:txEl>
                                              <p:pRg st="4" end="4"/>
                                            </p:txEl>
                                          </p:spTgt>
                                        </p:tgtEl>
                                      </p:cBhvr>
                                    </p:animEffect>
                                    <p:anim calcmode="lin" valueType="num">
                                      <p:cBhvr>
                                        <p:cTn id="2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1000"/>
                                        <p:tgtEl>
                                          <p:spTgt spid="4">
                                            <p:txEl>
                                              <p:pRg st="5" end="5"/>
                                            </p:txEl>
                                          </p:spTgt>
                                        </p:tgtEl>
                                      </p:cBhvr>
                                    </p:animEffect>
                                    <p:anim calcmode="lin" valueType="num">
                                      <p:cBhvr>
                                        <p:cTn id="2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1000"/>
                                        <p:tgtEl>
                                          <p:spTgt spid="4">
                                            <p:txEl>
                                              <p:pRg st="7" end="7"/>
                                            </p:txEl>
                                          </p:spTgt>
                                        </p:tgtEl>
                                      </p:cBhvr>
                                    </p:animEffect>
                                    <p:anim calcmode="lin" valueType="num">
                                      <p:cBhvr>
                                        <p:cTn id="3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1000"/>
                                        <p:tgtEl>
                                          <p:spTgt spid="4">
                                            <p:txEl>
                                              <p:pRg st="8" end="8"/>
                                            </p:txEl>
                                          </p:spTgt>
                                        </p:tgtEl>
                                      </p:cBhvr>
                                    </p:animEffect>
                                    <p:anim calcmode="lin" valueType="num">
                                      <p:cBhvr>
                                        <p:cTn id="4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Effect transition="in" filter="fade">
                                      <p:cBhvr>
                                        <p:cTn id="44" dur="1000"/>
                                        <p:tgtEl>
                                          <p:spTgt spid="4">
                                            <p:txEl>
                                              <p:pRg st="9" end="9"/>
                                            </p:txEl>
                                          </p:spTgt>
                                        </p:tgtEl>
                                      </p:cBhvr>
                                    </p:animEffect>
                                    <p:anim calcmode="lin" valueType="num">
                                      <p:cBhvr>
                                        <p:cTn id="4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Effect transition="in" filter="fade">
                                      <p:cBhvr>
                                        <p:cTn id="49" dur="1000"/>
                                        <p:tgtEl>
                                          <p:spTgt spid="4">
                                            <p:txEl>
                                              <p:pRg st="10" end="10"/>
                                            </p:txEl>
                                          </p:spTgt>
                                        </p:tgtEl>
                                      </p:cBhvr>
                                    </p:animEffect>
                                    <p:anim calcmode="lin" valueType="num">
                                      <p:cBhvr>
                                        <p:cTn id="5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1" end="11"/>
                                            </p:txEl>
                                          </p:spTgt>
                                        </p:tgtEl>
                                        <p:attrNameLst>
                                          <p:attrName>style.visibility</p:attrName>
                                        </p:attrNameLst>
                                      </p:cBhvr>
                                      <p:to>
                                        <p:strVal val="visible"/>
                                      </p:to>
                                    </p:set>
                                    <p:animEffect transition="in" filter="fade">
                                      <p:cBhvr>
                                        <p:cTn id="54" dur="1000"/>
                                        <p:tgtEl>
                                          <p:spTgt spid="4">
                                            <p:txEl>
                                              <p:pRg st="11" end="11"/>
                                            </p:txEl>
                                          </p:spTgt>
                                        </p:tgtEl>
                                      </p:cBhvr>
                                    </p:animEffect>
                                    <p:anim calcmode="lin" valueType="num">
                                      <p:cBhvr>
                                        <p:cTn id="55"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animEffect transition="in" filter="fade">
                                      <p:cBhvr>
                                        <p:cTn id="61" dur="1000"/>
                                        <p:tgtEl>
                                          <p:spTgt spid="4">
                                            <p:txEl>
                                              <p:pRg st="12" end="12"/>
                                            </p:txEl>
                                          </p:spTgt>
                                        </p:tgtEl>
                                      </p:cBhvr>
                                    </p:animEffect>
                                    <p:anim calcmode="lin" valueType="num">
                                      <p:cBhvr>
                                        <p:cTn id="6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
                                            <p:txEl>
                                              <p:pRg st="0" end="0"/>
                                            </p:txEl>
                                          </p:spTgt>
                                        </p:tgtEl>
                                        <p:attrNameLst>
                                          <p:attrName>style.visibility</p:attrName>
                                        </p:attrNameLst>
                                      </p:cBhvr>
                                      <p:to>
                                        <p:strVal val="visible"/>
                                      </p:to>
                                    </p:set>
                                    <p:animEffect transition="in" filter="fade">
                                      <p:cBhvr>
                                        <p:cTn id="68" dur="1000"/>
                                        <p:tgtEl>
                                          <p:spTgt spid="5">
                                            <p:txEl>
                                              <p:pRg st="0" end="0"/>
                                            </p:txEl>
                                          </p:spTgt>
                                        </p:tgtEl>
                                      </p:cBhvr>
                                    </p:animEffect>
                                    <p:anim calcmode="lin" valueType="num">
                                      <p:cBhvr>
                                        <p:cTn id="6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
                                            <p:txEl>
                                              <p:pRg st="1" end="1"/>
                                            </p:txEl>
                                          </p:spTgt>
                                        </p:tgtEl>
                                        <p:attrNameLst>
                                          <p:attrName>style.visibility</p:attrName>
                                        </p:attrNameLst>
                                      </p:cBhvr>
                                      <p:to>
                                        <p:strVal val="visible"/>
                                      </p:to>
                                    </p:set>
                                    <p:animEffect transition="in" filter="fade">
                                      <p:cBhvr>
                                        <p:cTn id="73" dur="1000"/>
                                        <p:tgtEl>
                                          <p:spTgt spid="5">
                                            <p:txEl>
                                              <p:pRg st="1" end="1"/>
                                            </p:txEl>
                                          </p:spTgt>
                                        </p:tgtEl>
                                      </p:cBhvr>
                                    </p:animEffect>
                                    <p:anim calcmode="lin" valueType="num">
                                      <p:cBhvr>
                                        <p:cTn id="7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1" end="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fade">
                                      <p:cBhvr>
                                        <p:cTn id="78" dur="1000"/>
                                        <p:tgtEl>
                                          <p:spTgt spid="5">
                                            <p:txEl>
                                              <p:pRg st="2" end="2"/>
                                            </p:txEl>
                                          </p:spTgt>
                                        </p:tgtEl>
                                      </p:cBhvr>
                                    </p:animEffect>
                                    <p:anim calcmode="lin" valueType="num">
                                      <p:cBhvr>
                                        <p:cTn id="7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2" end="2"/>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animEffect transition="in" filter="fade">
                                      <p:cBhvr>
                                        <p:cTn id="83" dur="1000"/>
                                        <p:tgtEl>
                                          <p:spTgt spid="5">
                                            <p:txEl>
                                              <p:pRg st="3" end="3"/>
                                            </p:txEl>
                                          </p:spTgt>
                                        </p:tgtEl>
                                      </p:cBhvr>
                                    </p:animEffect>
                                    <p:anim calcmode="lin" valueType="num">
                                      <p:cBhvr>
                                        <p:cTn id="8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8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
                                            <p:txEl>
                                              <p:pRg st="5" end="5"/>
                                            </p:txEl>
                                          </p:spTgt>
                                        </p:tgtEl>
                                        <p:attrNameLst>
                                          <p:attrName>style.visibility</p:attrName>
                                        </p:attrNameLst>
                                      </p:cBhvr>
                                      <p:to>
                                        <p:strVal val="visible"/>
                                      </p:to>
                                    </p:set>
                                    <p:animEffect transition="in" filter="fade">
                                      <p:cBhvr>
                                        <p:cTn id="90" dur="1000"/>
                                        <p:tgtEl>
                                          <p:spTgt spid="5">
                                            <p:txEl>
                                              <p:pRg st="5" end="5"/>
                                            </p:txEl>
                                          </p:spTgt>
                                        </p:tgtEl>
                                      </p:cBhvr>
                                    </p:animEffect>
                                    <p:anim calcmode="lin" valueType="num">
                                      <p:cBhvr>
                                        <p:cTn id="9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92" dur="1000" fill="hold"/>
                                        <p:tgtEl>
                                          <p:spTgt spid="5">
                                            <p:txEl>
                                              <p:pRg st="5" end="5"/>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5">
                                            <p:txEl>
                                              <p:pRg st="6" end="6"/>
                                            </p:txEl>
                                          </p:spTgt>
                                        </p:tgtEl>
                                        <p:attrNameLst>
                                          <p:attrName>style.visibility</p:attrName>
                                        </p:attrNameLst>
                                      </p:cBhvr>
                                      <p:to>
                                        <p:strVal val="visible"/>
                                      </p:to>
                                    </p:set>
                                    <p:animEffect transition="in" filter="fade">
                                      <p:cBhvr>
                                        <p:cTn id="95" dur="1000"/>
                                        <p:tgtEl>
                                          <p:spTgt spid="5">
                                            <p:txEl>
                                              <p:pRg st="6" end="6"/>
                                            </p:txEl>
                                          </p:spTgt>
                                        </p:tgtEl>
                                      </p:cBhvr>
                                    </p:animEffect>
                                    <p:anim calcmode="lin" valueType="num">
                                      <p:cBhvr>
                                        <p:cTn id="9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97" dur="1000" fill="hold"/>
                                        <p:tgtEl>
                                          <p:spTgt spid="5">
                                            <p:txEl>
                                              <p:pRg st="6" end="6"/>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
                                            <p:txEl>
                                              <p:pRg st="7" end="7"/>
                                            </p:txEl>
                                          </p:spTgt>
                                        </p:tgtEl>
                                        <p:attrNameLst>
                                          <p:attrName>style.visibility</p:attrName>
                                        </p:attrNameLst>
                                      </p:cBhvr>
                                      <p:to>
                                        <p:strVal val="visible"/>
                                      </p:to>
                                    </p:set>
                                    <p:animEffect transition="in" filter="fade">
                                      <p:cBhvr>
                                        <p:cTn id="100" dur="1000"/>
                                        <p:tgtEl>
                                          <p:spTgt spid="5">
                                            <p:txEl>
                                              <p:pRg st="7" end="7"/>
                                            </p:txEl>
                                          </p:spTgt>
                                        </p:tgtEl>
                                      </p:cBhvr>
                                    </p:animEffect>
                                    <p:anim calcmode="lin" valueType="num">
                                      <p:cBhvr>
                                        <p:cTn id="10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02"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
                                            <p:txEl>
                                              <p:pRg st="8" end="8"/>
                                            </p:txEl>
                                          </p:spTgt>
                                        </p:tgtEl>
                                        <p:attrNameLst>
                                          <p:attrName>style.visibility</p:attrName>
                                        </p:attrNameLst>
                                      </p:cBhvr>
                                      <p:to>
                                        <p:strVal val="visible"/>
                                      </p:to>
                                    </p:set>
                                    <p:animEffect transition="in" filter="fade">
                                      <p:cBhvr>
                                        <p:cTn id="105" dur="1000"/>
                                        <p:tgtEl>
                                          <p:spTgt spid="5">
                                            <p:txEl>
                                              <p:pRg st="8" end="8"/>
                                            </p:txEl>
                                          </p:spTgt>
                                        </p:tgtEl>
                                      </p:cBhvr>
                                    </p:animEffect>
                                    <p:anim calcmode="lin" valueType="num">
                                      <p:cBhvr>
                                        <p:cTn id="10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07" dur="1000" fill="hold"/>
                                        <p:tgtEl>
                                          <p:spTgt spid="5">
                                            <p:txEl>
                                              <p:pRg st="8" end="8"/>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
                                            <p:txEl>
                                              <p:pRg st="9" end="9"/>
                                            </p:txEl>
                                          </p:spTgt>
                                        </p:tgtEl>
                                        <p:attrNameLst>
                                          <p:attrName>style.visibility</p:attrName>
                                        </p:attrNameLst>
                                      </p:cBhvr>
                                      <p:to>
                                        <p:strVal val="visible"/>
                                      </p:to>
                                    </p:set>
                                    <p:animEffect transition="in" filter="fade">
                                      <p:cBhvr>
                                        <p:cTn id="110" dur="1000"/>
                                        <p:tgtEl>
                                          <p:spTgt spid="5">
                                            <p:txEl>
                                              <p:pRg st="9" end="9"/>
                                            </p:txEl>
                                          </p:spTgt>
                                        </p:tgtEl>
                                      </p:cBhvr>
                                    </p:animEffect>
                                    <p:anim calcmode="lin" valueType="num">
                                      <p:cBhvr>
                                        <p:cTn id="11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12" dur="1000" fill="hold"/>
                                        <p:tgtEl>
                                          <p:spTgt spid="5">
                                            <p:txEl>
                                              <p:pRg st="9" end="9"/>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5">
                                            <p:txEl>
                                              <p:pRg st="10" end="10"/>
                                            </p:txEl>
                                          </p:spTgt>
                                        </p:tgtEl>
                                        <p:attrNameLst>
                                          <p:attrName>style.visibility</p:attrName>
                                        </p:attrNameLst>
                                      </p:cBhvr>
                                      <p:to>
                                        <p:strVal val="visible"/>
                                      </p:to>
                                    </p:set>
                                    <p:animEffect transition="in" filter="fade">
                                      <p:cBhvr>
                                        <p:cTn id="115" dur="1000"/>
                                        <p:tgtEl>
                                          <p:spTgt spid="5">
                                            <p:txEl>
                                              <p:pRg st="10" end="10"/>
                                            </p:txEl>
                                          </p:spTgt>
                                        </p:tgtEl>
                                      </p:cBhvr>
                                    </p:animEffect>
                                    <p:anim calcmode="lin" valueType="num">
                                      <p:cBhvr>
                                        <p:cTn id="11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17"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8462FE4-44A6-AA53-CA74-53E69F5756BD}"/>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AC91CDB4-D124-1D96-6074-F5CF29D1E136}"/>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2A0EF59F-D34E-C949-DDC7-1C7DCDEC3C3F}"/>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57</a:t>
            </a:fld>
            <a:endParaRPr/>
          </a:p>
        </p:txBody>
      </p:sp>
      <p:pic>
        <p:nvPicPr>
          <p:cNvPr id="2052" name="Picture 4">
            <a:extLst>
              <a:ext uri="{FF2B5EF4-FFF2-40B4-BE49-F238E27FC236}">
                <a16:creationId xmlns:a16="http://schemas.microsoft.com/office/drawing/2014/main" id="{062FE2B3-9ACF-C691-479E-28D446FC3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E4BC2043-1C7F-CE20-6443-0840CB31CF1A}"/>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AD676AAC-5CF7-D7D8-A174-D9F585F31B7F}"/>
              </a:ext>
            </a:extLst>
          </p:cNvPr>
          <p:cNvSpPr txBox="1"/>
          <p:nvPr/>
        </p:nvSpPr>
        <p:spPr>
          <a:xfrm>
            <a:off x="1806011" y="1485696"/>
            <a:ext cx="15034189" cy="8217634"/>
          </a:xfrm>
          <a:prstGeom prst="rect">
            <a:avLst/>
          </a:prstGeom>
          <a:noFill/>
        </p:spPr>
        <p:txBody>
          <a:bodyPr wrap="square">
            <a:spAutoFit/>
          </a:bodyPr>
          <a:lstStyle/>
          <a:p>
            <a:pPr algn="just"/>
            <a:r>
              <a:rPr lang="en-US" sz="4400" dirty="0">
                <a:latin typeface="Garamond" panose="02020404030301010803" pitchFamily="18" charset="0"/>
              </a:rPr>
              <a:t>While entering user names, We have to be very careful about the duplicate entries in the list.</a:t>
            </a:r>
          </a:p>
          <a:p>
            <a:pPr algn="just"/>
            <a:endParaRPr lang="en-US" sz="4400" dirty="0">
              <a:latin typeface="Garamond" panose="02020404030301010803" pitchFamily="18" charset="0"/>
            </a:endParaRPr>
          </a:p>
          <a:p>
            <a:pPr algn="just"/>
            <a:r>
              <a:rPr lang="en-US" sz="4400" dirty="0">
                <a:latin typeface="Garamond" panose="02020404030301010803" pitchFamily="18" charset="0"/>
              </a:rPr>
              <a:t>To make a correct and perfect report, we have to remove the duplicate elements in the list. Write a program that obtain a set of names and a search element  and print it’s frequency.</a:t>
            </a:r>
          </a:p>
          <a:p>
            <a:pPr algn="just"/>
            <a:endParaRPr lang="en-US" sz="4400" dirty="0">
              <a:latin typeface="Garamond" panose="02020404030301010803" pitchFamily="18" charset="0"/>
            </a:endParaRPr>
          </a:p>
          <a:p>
            <a:pPr algn="just"/>
            <a:r>
              <a:rPr lang="en-US" sz="4400" dirty="0">
                <a:latin typeface="Garamond" panose="02020404030301010803" pitchFamily="18" charset="0"/>
              </a:rPr>
              <a:t>Input Format :</a:t>
            </a:r>
          </a:p>
          <a:p>
            <a:pPr algn="just"/>
            <a:r>
              <a:rPr lang="en-US" sz="4400" dirty="0">
                <a:latin typeface="Garamond" panose="02020404030301010803" pitchFamily="18" charset="0"/>
              </a:rPr>
              <a:t>The first line of the input consists of the number of names.</a:t>
            </a:r>
          </a:p>
          <a:p>
            <a:pPr algn="just"/>
            <a:r>
              <a:rPr lang="en-US" sz="4400" dirty="0">
                <a:latin typeface="Garamond" panose="02020404030301010803" pitchFamily="18" charset="0"/>
              </a:rPr>
              <a:t>Next input is the user names.</a:t>
            </a:r>
          </a:p>
          <a:p>
            <a:pPr algn="just"/>
            <a:r>
              <a:rPr lang="en-US" sz="4400" dirty="0">
                <a:latin typeface="Garamond" panose="02020404030301010803" pitchFamily="18" charset="0"/>
              </a:rPr>
              <a:t>The last input is the user name to be searched.</a:t>
            </a:r>
          </a:p>
          <a:p>
            <a:pPr algn="just"/>
            <a:endParaRPr lang="en-US" sz="4400" dirty="0">
              <a:latin typeface="Garamond" panose="02020404030301010803" pitchFamily="18" charset="0"/>
            </a:endParaRPr>
          </a:p>
        </p:txBody>
      </p:sp>
    </p:spTree>
    <p:extLst>
      <p:ext uri="{BB962C8B-B14F-4D97-AF65-F5344CB8AC3E}">
        <p14:creationId xmlns:p14="http://schemas.microsoft.com/office/powerpoint/2010/main" val="666767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A1345DC-71CF-96A6-2625-D8132114333B}"/>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102F6F9D-0AD9-F9D8-48A5-9179F8D7EE3F}"/>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987423C2-91E3-20ED-E074-FFFED55F7461}"/>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58</a:t>
            </a:fld>
            <a:endParaRPr/>
          </a:p>
        </p:txBody>
      </p:sp>
      <p:pic>
        <p:nvPicPr>
          <p:cNvPr id="2052" name="Picture 4">
            <a:extLst>
              <a:ext uri="{FF2B5EF4-FFF2-40B4-BE49-F238E27FC236}">
                <a16:creationId xmlns:a16="http://schemas.microsoft.com/office/drawing/2014/main" id="{B150E538-50C2-6C58-03FA-30546E21B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238F7C20-06D6-1420-2FC3-6589FC7DA71D}"/>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AE05AABE-C62D-0A1A-AFF4-2B6A6D6DA7BF}"/>
              </a:ext>
            </a:extLst>
          </p:cNvPr>
          <p:cNvSpPr txBox="1"/>
          <p:nvPr/>
        </p:nvSpPr>
        <p:spPr>
          <a:xfrm>
            <a:off x="1828800" y="952500"/>
            <a:ext cx="15034189" cy="8894743"/>
          </a:xfrm>
          <a:prstGeom prst="rect">
            <a:avLst/>
          </a:prstGeom>
          <a:noFill/>
        </p:spPr>
        <p:txBody>
          <a:bodyPr wrap="square">
            <a:spAutoFit/>
          </a:bodyPr>
          <a:lstStyle/>
          <a:p>
            <a:pPr algn="just"/>
            <a:r>
              <a:rPr lang="en-US" sz="4400" dirty="0">
                <a:latin typeface="Garamond" panose="02020404030301010803" pitchFamily="18" charset="0"/>
              </a:rPr>
              <a:t>Output Format :</a:t>
            </a:r>
          </a:p>
          <a:p>
            <a:pPr algn="just"/>
            <a:r>
              <a:rPr lang="en-US" sz="4400" dirty="0">
                <a:latin typeface="Garamond" panose="02020404030301010803" pitchFamily="18" charset="0"/>
              </a:rPr>
              <a:t>The output prints the frequency of the searched element.</a:t>
            </a:r>
          </a:p>
          <a:p>
            <a:pPr algn="just"/>
            <a:r>
              <a:rPr lang="en-US" sz="4400" dirty="0">
                <a:latin typeface="Garamond" panose="02020404030301010803" pitchFamily="18" charset="0"/>
              </a:rPr>
              <a:t>Sample testcases :</a:t>
            </a:r>
          </a:p>
          <a:p>
            <a:pPr algn="just"/>
            <a:r>
              <a:rPr lang="en-US" sz="4400" dirty="0">
                <a:latin typeface="Garamond" panose="02020404030301010803" pitchFamily="18" charset="0"/>
              </a:rPr>
              <a:t>Testcase 1 Input</a:t>
            </a:r>
          </a:p>
          <a:p>
            <a:pPr algn="just"/>
            <a:r>
              <a:rPr lang="en-US" sz="4400" dirty="0">
                <a:latin typeface="Garamond" panose="02020404030301010803" pitchFamily="18" charset="0"/>
              </a:rPr>
              <a:t>5</a:t>
            </a:r>
          </a:p>
          <a:p>
            <a:pPr algn="just"/>
            <a:r>
              <a:rPr lang="en-US" sz="4400" dirty="0" err="1">
                <a:latin typeface="Garamond" panose="02020404030301010803" pitchFamily="18" charset="0"/>
              </a:rPr>
              <a:t>alice</a:t>
            </a:r>
            <a:endParaRPr lang="en-US" sz="4400" dirty="0">
              <a:latin typeface="Garamond" panose="02020404030301010803" pitchFamily="18" charset="0"/>
            </a:endParaRPr>
          </a:p>
          <a:p>
            <a:pPr algn="just"/>
            <a:r>
              <a:rPr lang="en-US" sz="4400" dirty="0">
                <a:latin typeface="Garamond" panose="02020404030301010803" pitchFamily="18" charset="0"/>
              </a:rPr>
              <a:t>bob</a:t>
            </a:r>
          </a:p>
          <a:p>
            <a:pPr algn="just"/>
            <a:r>
              <a:rPr lang="en-US" sz="4400" dirty="0" err="1">
                <a:latin typeface="Garamond" panose="02020404030301010803" pitchFamily="18" charset="0"/>
              </a:rPr>
              <a:t>ankit</a:t>
            </a:r>
            <a:endParaRPr lang="en-US" sz="4400" dirty="0">
              <a:latin typeface="Garamond" panose="02020404030301010803" pitchFamily="18" charset="0"/>
            </a:endParaRPr>
          </a:p>
          <a:p>
            <a:pPr algn="just"/>
            <a:r>
              <a:rPr lang="en-US" sz="4400" dirty="0" err="1">
                <a:latin typeface="Garamond" panose="02020404030301010803" pitchFamily="18" charset="0"/>
              </a:rPr>
              <a:t>alice</a:t>
            </a:r>
            <a:endParaRPr lang="en-US" sz="4400" dirty="0">
              <a:latin typeface="Garamond" panose="02020404030301010803" pitchFamily="18" charset="0"/>
            </a:endParaRPr>
          </a:p>
          <a:p>
            <a:pPr algn="just"/>
            <a:r>
              <a:rPr lang="en-US" sz="4400" dirty="0" err="1">
                <a:latin typeface="Garamond" panose="02020404030301010803" pitchFamily="18" charset="0"/>
              </a:rPr>
              <a:t>prajit</a:t>
            </a:r>
            <a:endParaRPr lang="en-US" sz="4400" dirty="0">
              <a:latin typeface="Garamond" panose="02020404030301010803" pitchFamily="18" charset="0"/>
            </a:endParaRPr>
          </a:p>
          <a:p>
            <a:pPr algn="just"/>
            <a:r>
              <a:rPr lang="en-US" sz="4400" dirty="0" err="1">
                <a:latin typeface="Garamond" panose="02020404030301010803" pitchFamily="18" charset="0"/>
              </a:rPr>
              <a:t>alice</a:t>
            </a:r>
            <a:endParaRPr lang="en-US" sz="4400" dirty="0">
              <a:latin typeface="Garamond" panose="02020404030301010803" pitchFamily="18" charset="0"/>
            </a:endParaRPr>
          </a:p>
          <a:p>
            <a:pPr algn="just"/>
            <a:r>
              <a:rPr lang="en-US" sz="4400" dirty="0">
                <a:latin typeface="Garamond" panose="02020404030301010803" pitchFamily="18" charset="0"/>
              </a:rPr>
              <a:t>Testcase 1 Output</a:t>
            </a:r>
          </a:p>
          <a:p>
            <a:pPr algn="just"/>
            <a:r>
              <a:rPr lang="en-US" sz="4400" dirty="0">
                <a:latin typeface="Garamond" panose="02020404030301010803" pitchFamily="18" charset="0"/>
              </a:rPr>
              <a:t>2</a:t>
            </a:r>
          </a:p>
        </p:txBody>
      </p:sp>
    </p:spTree>
    <p:extLst>
      <p:ext uri="{BB962C8B-B14F-4D97-AF65-F5344CB8AC3E}">
        <p14:creationId xmlns:p14="http://schemas.microsoft.com/office/powerpoint/2010/main" val="1436126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294CEA0B-95D4-CCC9-7F03-1DAA4DF0F07A}"/>
            </a:ext>
          </a:extLst>
        </p:cNvPr>
        <p:cNvGrpSpPr/>
        <p:nvPr/>
      </p:nvGrpSpPr>
      <p:grpSpPr>
        <a:xfrm>
          <a:off x="0" y="0"/>
          <a:ext cx="0" cy="0"/>
          <a:chOff x="0" y="0"/>
          <a:chExt cx="0" cy="0"/>
        </a:xfrm>
      </p:grpSpPr>
      <p:sp>
        <p:nvSpPr>
          <p:cNvPr id="105" name="Google Shape;105;p14">
            <a:extLst>
              <a:ext uri="{FF2B5EF4-FFF2-40B4-BE49-F238E27FC236}">
                <a16:creationId xmlns:a16="http://schemas.microsoft.com/office/drawing/2014/main" id="{A794FC36-D3F4-F510-025A-542FBA7FDC86}"/>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59</a:t>
            </a:fld>
            <a:endParaRPr/>
          </a:p>
        </p:txBody>
      </p:sp>
      <p:sp>
        <p:nvSpPr>
          <p:cNvPr id="2" name="Freeform 4">
            <a:extLst>
              <a:ext uri="{FF2B5EF4-FFF2-40B4-BE49-F238E27FC236}">
                <a16:creationId xmlns:a16="http://schemas.microsoft.com/office/drawing/2014/main" id="{1F87FFA4-B944-8803-9AB3-C9826E0D09C7}"/>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Google Shape;2339;g2aadbfbcd4d_0_139">
            <a:extLst>
              <a:ext uri="{FF2B5EF4-FFF2-40B4-BE49-F238E27FC236}">
                <a16:creationId xmlns:a16="http://schemas.microsoft.com/office/drawing/2014/main" id="{926D19A8-D034-8D35-AEC9-0714CA647A84}"/>
              </a:ext>
            </a:extLst>
          </p:cNvPr>
          <p:cNvSpPr txBox="1"/>
          <p:nvPr/>
        </p:nvSpPr>
        <p:spPr>
          <a:xfrm>
            <a:off x="990600" y="182247"/>
            <a:ext cx="9448800" cy="8371492"/>
          </a:xfrm>
          <a:prstGeom prst="rect">
            <a:avLst/>
          </a:prstGeom>
          <a:noFill/>
          <a:ln>
            <a:noFill/>
          </a:ln>
        </p:spPr>
        <p:txBody>
          <a:bodyPr spcFirstLastPara="1" wrap="square" lIns="91425" tIns="91425" rIns="91425" bIns="91425" anchor="t" anchorCtr="0">
            <a:spAutoFit/>
          </a:bodyPr>
          <a:lstStyle/>
          <a:p>
            <a:pPr lvl="0"/>
            <a:r>
              <a:rPr lang="en-IN" sz="2800">
                <a:latin typeface="Garamond"/>
                <a:ea typeface="Garamond"/>
                <a:cs typeface="Garamond"/>
                <a:sym typeface="Garamond"/>
              </a:rPr>
              <a:t>import java.util.ArrayList;</a:t>
            </a:r>
          </a:p>
          <a:p>
            <a:pPr lvl="0"/>
            <a:r>
              <a:rPr lang="en-IN" sz="2800">
                <a:latin typeface="Garamond"/>
                <a:ea typeface="Garamond"/>
                <a:cs typeface="Garamond"/>
                <a:sym typeface="Garamond"/>
              </a:rPr>
              <a:t>import java.util.Scanner;</a:t>
            </a:r>
          </a:p>
          <a:p>
            <a:pPr lvl="0"/>
            <a:endParaRPr lang="en-IN" sz="2800">
              <a:latin typeface="Garamond"/>
              <a:ea typeface="Garamond"/>
              <a:cs typeface="Garamond"/>
              <a:sym typeface="Garamond"/>
            </a:endParaRPr>
          </a:p>
          <a:p>
            <a:pPr lvl="0"/>
            <a:r>
              <a:rPr lang="en-IN" sz="2800">
                <a:latin typeface="Garamond"/>
                <a:ea typeface="Garamond"/>
                <a:cs typeface="Garamond"/>
                <a:sym typeface="Garamond"/>
              </a:rPr>
              <a:t>public class UserNameFrequency {</a:t>
            </a:r>
          </a:p>
          <a:p>
            <a:pPr lvl="0"/>
            <a:r>
              <a:rPr lang="en-IN" sz="2800">
                <a:latin typeface="Garamond"/>
                <a:ea typeface="Garamond"/>
                <a:cs typeface="Garamond"/>
                <a:sym typeface="Garamond"/>
              </a:rPr>
              <a:t>    public static void main(String[] args) {</a:t>
            </a:r>
          </a:p>
          <a:p>
            <a:pPr lvl="0"/>
            <a:r>
              <a:rPr lang="en-IN" sz="2800">
                <a:latin typeface="Garamond"/>
                <a:ea typeface="Garamond"/>
                <a:cs typeface="Garamond"/>
                <a:sym typeface="Garamond"/>
              </a:rPr>
              <a:t>        Scanner scanner = new Scanner(System.in);</a:t>
            </a:r>
          </a:p>
          <a:p>
            <a:pPr lvl="0"/>
            <a:endParaRPr lang="en-IN" sz="2800">
              <a:latin typeface="Garamond"/>
              <a:ea typeface="Garamond"/>
              <a:cs typeface="Garamond"/>
              <a:sym typeface="Garamond"/>
            </a:endParaRPr>
          </a:p>
          <a:p>
            <a:pPr lvl="0"/>
            <a:r>
              <a:rPr lang="en-IN" sz="2800">
                <a:latin typeface="Garamond"/>
                <a:ea typeface="Garamond"/>
                <a:cs typeface="Garamond"/>
                <a:sym typeface="Garamond"/>
              </a:rPr>
              <a:t>        // Read the number of names</a:t>
            </a:r>
          </a:p>
          <a:p>
            <a:pPr lvl="0"/>
            <a:r>
              <a:rPr lang="en-IN" sz="2800">
                <a:latin typeface="Garamond"/>
                <a:ea typeface="Garamond"/>
                <a:cs typeface="Garamond"/>
                <a:sym typeface="Garamond"/>
              </a:rPr>
              <a:t>        int numberOfNames = Integer.parseInt(scanner.nextLine());</a:t>
            </a:r>
          </a:p>
          <a:p>
            <a:pPr lvl="0"/>
            <a:endParaRPr lang="en-IN" sz="2800">
              <a:latin typeface="Garamond"/>
              <a:ea typeface="Garamond"/>
              <a:cs typeface="Garamond"/>
              <a:sym typeface="Garamond"/>
            </a:endParaRPr>
          </a:p>
          <a:p>
            <a:pPr lvl="0"/>
            <a:r>
              <a:rPr lang="en-IN" sz="2800">
                <a:latin typeface="Garamond"/>
                <a:ea typeface="Garamond"/>
                <a:cs typeface="Garamond"/>
                <a:sym typeface="Garamond"/>
              </a:rPr>
              <a:t>        // Create an ArrayList to store all names</a:t>
            </a:r>
          </a:p>
          <a:p>
            <a:pPr lvl="0"/>
            <a:r>
              <a:rPr lang="en-IN" sz="2800">
                <a:latin typeface="Garamond"/>
                <a:ea typeface="Garamond"/>
                <a:cs typeface="Garamond"/>
                <a:sym typeface="Garamond"/>
              </a:rPr>
              <a:t>        ArrayList&lt;String&gt; names = new ArrayList&lt;&gt;();</a:t>
            </a:r>
          </a:p>
          <a:p>
            <a:pPr lvl="0"/>
            <a:endParaRPr lang="en-IN" sz="2800">
              <a:latin typeface="Garamond"/>
              <a:ea typeface="Garamond"/>
              <a:cs typeface="Garamond"/>
              <a:sym typeface="Garamond"/>
            </a:endParaRPr>
          </a:p>
          <a:p>
            <a:pPr lvl="0"/>
            <a:r>
              <a:rPr lang="en-IN" sz="2800">
                <a:latin typeface="Garamond"/>
                <a:ea typeface="Garamond"/>
                <a:cs typeface="Garamond"/>
                <a:sym typeface="Garamond"/>
              </a:rPr>
              <a:t>        // Read names and add them to the list</a:t>
            </a:r>
          </a:p>
          <a:p>
            <a:pPr lvl="0"/>
            <a:r>
              <a:rPr lang="en-IN" sz="2800">
                <a:latin typeface="Garamond"/>
                <a:ea typeface="Garamond"/>
                <a:cs typeface="Garamond"/>
                <a:sym typeface="Garamond"/>
              </a:rPr>
              <a:t>        for (int i = 0; i &lt; numberOfNames; i++) {</a:t>
            </a:r>
          </a:p>
          <a:p>
            <a:pPr lvl="0"/>
            <a:r>
              <a:rPr lang="en-IN" sz="2800">
                <a:latin typeface="Garamond"/>
                <a:ea typeface="Garamond"/>
                <a:cs typeface="Garamond"/>
                <a:sym typeface="Garamond"/>
              </a:rPr>
              <a:t>            String name = scanner.nextLine();</a:t>
            </a:r>
          </a:p>
          <a:p>
            <a:pPr lvl="0"/>
            <a:r>
              <a:rPr lang="en-IN" sz="2800">
                <a:latin typeface="Garamond"/>
                <a:ea typeface="Garamond"/>
                <a:cs typeface="Garamond"/>
                <a:sym typeface="Garamond"/>
              </a:rPr>
              <a:t>            names.add(name);</a:t>
            </a:r>
          </a:p>
          <a:p>
            <a:pPr lvl="0"/>
            <a:r>
              <a:rPr lang="en-IN" sz="2800">
                <a:latin typeface="Garamond"/>
                <a:ea typeface="Garamond"/>
                <a:cs typeface="Garamond"/>
                <a:sym typeface="Garamond"/>
              </a:rPr>
              <a:t>        }</a:t>
            </a:r>
          </a:p>
          <a:p>
            <a:pPr lvl="0"/>
            <a:endParaRPr lang="en-IN" sz="2800" dirty="0">
              <a:latin typeface="Garamond"/>
              <a:ea typeface="Garamond"/>
              <a:cs typeface="Garamond"/>
              <a:sym typeface="Garamond"/>
            </a:endParaRPr>
          </a:p>
        </p:txBody>
      </p:sp>
      <p:sp>
        <p:nvSpPr>
          <p:cNvPr id="6" name="TextBox 5">
            <a:extLst>
              <a:ext uri="{FF2B5EF4-FFF2-40B4-BE49-F238E27FC236}">
                <a16:creationId xmlns:a16="http://schemas.microsoft.com/office/drawing/2014/main" id="{D6CD1FA0-F9E0-C0EB-1C32-021016BF65B1}"/>
              </a:ext>
            </a:extLst>
          </p:cNvPr>
          <p:cNvSpPr txBox="1"/>
          <p:nvPr/>
        </p:nvSpPr>
        <p:spPr>
          <a:xfrm>
            <a:off x="11430000" y="20423"/>
            <a:ext cx="6019800" cy="8710077"/>
          </a:xfrm>
          <a:prstGeom prst="rect">
            <a:avLst/>
          </a:prstGeom>
          <a:noFill/>
        </p:spPr>
        <p:txBody>
          <a:bodyPr wrap="square">
            <a:spAutoFit/>
          </a:bodyPr>
          <a:lstStyle/>
          <a:p>
            <a:pPr lvl="0"/>
            <a:endParaRPr lang="en-IN" sz="2800" dirty="0">
              <a:latin typeface="Garamond"/>
              <a:ea typeface="Garamond"/>
              <a:cs typeface="Garamond"/>
              <a:sym typeface="Garamond"/>
            </a:endParaRPr>
          </a:p>
          <a:p>
            <a:pPr lvl="0"/>
            <a:r>
              <a:rPr lang="en-IN" sz="2800" dirty="0">
                <a:latin typeface="Garamond"/>
                <a:ea typeface="Garamond"/>
                <a:cs typeface="Garamond"/>
                <a:sym typeface="Garamond"/>
              </a:rPr>
              <a:t>        // Read the search element</a:t>
            </a:r>
          </a:p>
          <a:p>
            <a:pPr lvl="0"/>
            <a:r>
              <a:rPr lang="en-IN" sz="2800" dirty="0">
                <a:latin typeface="Garamond"/>
                <a:ea typeface="Garamond"/>
                <a:cs typeface="Garamond"/>
                <a:sym typeface="Garamond"/>
              </a:rPr>
              <a:t>        String </a:t>
            </a:r>
            <a:r>
              <a:rPr lang="en-IN" sz="2800" dirty="0" err="1">
                <a:latin typeface="Garamond"/>
                <a:ea typeface="Garamond"/>
                <a:cs typeface="Garamond"/>
                <a:sym typeface="Garamond"/>
              </a:rPr>
              <a:t>searchName</a:t>
            </a:r>
            <a:r>
              <a:rPr lang="en-IN" sz="2800" dirty="0">
                <a:latin typeface="Garamond"/>
                <a:ea typeface="Garamond"/>
                <a:cs typeface="Garamond"/>
                <a:sym typeface="Garamond"/>
              </a:rPr>
              <a:t> = </a:t>
            </a:r>
            <a:r>
              <a:rPr lang="en-IN" sz="2800" dirty="0" err="1">
                <a:latin typeface="Garamond"/>
                <a:ea typeface="Garamond"/>
                <a:cs typeface="Garamond"/>
                <a:sym typeface="Garamond"/>
              </a:rPr>
              <a:t>scanner.nextLine</a:t>
            </a:r>
            <a:r>
              <a:rPr lang="en-IN" sz="2800" dirty="0">
                <a:latin typeface="Garamond"/>
                <a:ea typeface="Garamond"/>
                <a:cs typeface="Garamond"/>
                <a:sym typeface="Garamond"/>
              </a:rPr>
              <a:t>();</a:t>
            </a:r>
          </a:p>
          <a:p>
            <a:pPr lvl="0"/>
            <a:endParaRPr lang="en-IN" sz="2800" dirty="0">
              <a:latin typeface="Garamond"/>
              <a:ea typeface="Garamond"/>
              <a:cs typeface="Garamond"/>
              <a:sym typeface="Garamond"/>
            </a:endParaRPr>
          </a:p>
          <a:p>
            <a:pPr lvl="0"/>
            <a:r>
              <a:rPr lang="en-IN" sz="2800" dirty="0">
                <a:latin typeface="Garamond"/>
                <a:ea typeface="Garamond"/>
                <a:cs typeface="Garamond"/>
                <a:sym typeface="Garamond"/>
              </a:rPr>
              <a:t>        // Count the frequency of the search element</a:t>
            </a:r>
          </a:p>
          <a:p>
            <a:pPr lvl="0"/>
            <a:r>
              <a:rPr lang="en-IN" sz="2800" dirty="0">
                <a:latin typeface="Garamond"/>
                <a:ea typeface="Garamond"/>
                <a:cs typeface="Garamond"/>
                <a:sym typeface="Garamond"/>
              </a:rPr>
              <a:t>        int frequency = 0;</a:t>
            </a:r>
          </a:p>
          <a:p>
            <a:pPr lvl="0"/>
            <a:r>
              <a:rPr lang="en-IN" sz="2800" dirty="0">
                <a:latin typeface="Garamond"/>
                <a:ea typeface="Garamond"/>
                <a:cs typeface="Garamond"/>
                <a:sym typeface="Garamond"/>
              </a:rPr>
              <a:t>        for (String name : names) {</a:t>
            </a:r>
          </a:p>
          <a:p>
            <a:pPr lvl="0"/>
            <a:r>
              <a:rPr lang="en-IN" sz="2800" dirty="0">
                <a:latin typeface="Garamond"/>
                <a:ea typeface="Garamond"/>
                <a:cs typeface="Garamond"/>
                <a:sym typeface="Garamond"/>
              </a:rPr>
              <a:t>            if (</a:t>
            </a:r>
            <a:r>
              <a:rPr lang="en-IN" sz="2800" dirty="0" err="1">
                <a:latin typeface="Garamond"/>
                <a:ea typeface="Garamond"/>
                <a:cs typeface="Garamond"/>
                <a:sym typeface="Garamond"/>
              </a:rPr>
              <a:t>name.equals</a:t>
            </a:r>
            <a:r>
              <a:rPr lang="en-IN" sz="2800" dirty="0">
                <a:latin typeface="Garamond"/>
                <a:ea typeface="Garamond"/>
                <a:cs typeface="Garamond"/>
                <a:sym typeface="Garamond"/>
              </a:rPr>
              <a:t>(</a:t>
            </a:r>
            <a:r>
              <a:rPr lang="en-IN" sz="2800" dirty="0" err="1">
                <a:latin typeface="Garamond"/>
                <a:ea typeface="Garamond"/>
                <a:cs typeface="Garamond"/>
                <a:sym typeface="Garamond"/>
              </a:rPr>
              <a:t>searchName</a:t>
            </a:r>
            <a:r>
              <a:rPr lang="en-IN" sz="2800" dirty="0">
                <a:latin typeface="Garamond"/>
                <a:ea typeface="Garamond"/>
                <a:cs typeface="Garamond"/>
                <a:sym typeface="Garamond"/>
              </a:rPr>
              <a:t>)) {</a:t>
            </a:r>
          </a:p>
          <a:p>
            <a:pPr lvl="0"/>
            <a:r>
              <a:rPr lang="en-IN" sz="2800" dirty="0">
                <a:latin typeface="Garamond"/>
                <a:ea typeface="Garamond"/>
                <a:cs typeface="Garamond"/>
                <a:sym typeface="Garamond"/>
              </a:rPr>
              <a:t>                frequency++;</a:t>
            </a:r>
          </a:p>
          <a:p>
            <a:pPr lvl="0"/>
            <a:r>
              <a:rPr lang="en-IN" sz="2800" dirty="0">
                <a:latin typeface="Garamond"/>
                <a:ea typeface="Garamond"/>
                <a:cs typeface="Garamond"/>
                <a:sym typeface="Garamond"/>
              </a:rPr>
              <a:t>            }</a:t>
            </a:r>
          </a:p>
          <a:p>
            <a:pPr lvl="0"/>
            <a:r>
              <a:rPr lang="en-IN" sz="2800" dirty="0">
                <a:latin typeface="Garamond"/>
                <a:ea typeface="Garamond"/>
                <a:cs typeface="Garamond"/>
                <a:sym typeface="Garamond"/>
              </a:rPr>
              <a:t>        }</a:t>
            </a:r>
          </a:p>
          <a:p>
            <a:pPr lvl="0"/>
            <a:endParaRPr lang="en-IN" sz="2800" dirty="0">
              <a:latin typeface="Garamond"/>
              <a:ea typeface="Garamond"/>
              <a:cs typeface="Garamond"/>
              <a:sym typeface="Garamond"/>
            </a:endParaRPr>
          </a:p>
          <a:p>
            <a:pPr lvl="0"/>
            <a:r>
              <a:rPr lang="en-IN" sz="2800" dirty="0">
                <a:latin typeface="Garamond"/>
                <a:ea typeface="Garamond"/>
                <a:cs typeface="Garamond"/>
                <a:sym typeface="Garamond"/>
              </a:rPr>
              <a:t>        // Print the frequency of the search name</a:t>
            </a:r>
          </a:p>
          <a:p>
            <a:pPr lvl="0"/>
            <a:r>
              <a:rPr lang="en-IN" sz="2800" dirty="0">
                <a:latin typeface="Garamond"/>
                <a:ea typeface="Garamond"/>
                <a:cs typeface="Garamond"/>
                <a:sym typeface="Garamond"/>
              </a:rPr>
              <a:t>        </a:t>
            </a:r>
            <a:r>
              <a:rPr lang="en-IN" sz="2800" dirty="0" err="1">
                <a:latin typeface="Garamond"/>
                <a:ea typeface="Garamond"/>
                <a:cs typeface="Garamond"/>
                <a:sym typeface="Garamond"/>
              </a:rPr>
              <a:t>System.out.println</a:t>
            </a:r>
            <a:r>
              <a:rPr lang="en-IN" sz="2800" dirty="0">
                <a:latin typeface="Garamond"/>
                <a:ea typeface="Garamond"/>
                <a:cs typeface="Garamond"/>
                <a:sym typeface="Garamond"/>
              </a:rPr>
              <a:t>(frequency);</a:t>
            </a:r>
          </a:p>
          <a:p>
            <a:pPr lvl="0"/>
            <a:endParaRPr lang="en-IN" sz="2800" dirty="0">
              <a:latin typeface="Garamond"/>
              <a:ea typeface="Garamond"/>
              <a:cs typeface="Garamond"/>
              <a:sym typeface="Garamond"/>
            </a:endParaRPr>
          </a:p>
          <a:p>
            <a:pPr lvl="0"/>
            <a:r>
              <a:rPr lang="en-IN" sz="2800" dirty="0">
                <a:latin typeface="Garamond"/>
                <a:ea typeface="Garamond"/>
                <a:cs typeface="Garamond"/>
                <a:sym typeface="Garamond"/>
              </a:rPr>
              <a:t>        </a:t>
            </a:r>
            <a:r>
              <a:rPr lang="en-IN" sz="2800" dirty="0" err="1">
                <a:latin typeface="Garamond"/>
                <a:ea typeface="Garamond"/>
                <a:cs typeface="Garamond"/>
                <a:sym typeface="Garamond"/>
              </a:rPr>
              <a:t>scanner.close</a:t>
            </a:r>
            <a:r>
              <a:rPr lang="en-IN" sz="2800" dirty="0">
                <a:latin typeface="Garamond"/>
                <a:ea typeface="Garamond"/>
                <a:cs typeface="Garamond"/>
                <a:sym typeface="Garamond"/>
              </a:rPr>
              <a:t>();</a:t>
            </a:r>
          </a:p>
          <a:p>
            <a:pPr lvl="0"/>
            <a:r>
              <a:rPr lang="en-IN" sz="2800" dirty="0">
                <a:latin typeface="Garamond"/>
                <a:ea typeface="Garamond"/>
                <a:cs typeface="Garamond"/>
                <a:sym typeface="Garamond"/>
              </a:rPr>
              <a:t>    }}</a:t>
            </a:r>
          </a:p>
        </p:txBody>
      </p:sp>
    </p:spTree>
    <p:extLst>
      <p:ext uri="{BB962C8B-B14F-4D97-AF65-F5344CB8AC3E}">
        <p14:creationId xmlns:p14="http://schemas.microsoft.com/office/powerpoint/2010/main" val="415539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anim calcmode="lin" valueType="num">
                                      <p:cBhvr>
                                        <p:cTn id="4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1000"/>
                                        <p:tgtEl>
                                          <p:spTgt spid="4">
                                            <p:txEl>
                                              <p:pRg st="8" end="8"/>
                                            </p:txEl>
                                          </p:spTgt>
                                        </p:tgtEl>
                                      </p:cBhvr>
                                    </p:animEffect>
                                    <p:anim calcmode="lin" valueType="num">
                                      <p:cBhvr>
                                        <p:cTn id="5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0" end="10"/>
                                            </p:txEl>
                                          </p:spTgt>
                                        </p:tgtEl>
                                        <p:attrNameLst>
                                          <p:attrName>style.visibility</p:attrName>
                                        </p:attrNameLst>
                                      </p:cBhvr>
                                      <p:to>
                                        <p:strVal val="visible"/>
                                      </p:to>
                                    </p:set>
                                    <p:animEffect transition="in" filter="fade">
                                      <p:cBhvr>
                                        <p:cTn id="56" dur="1000"/>
                                        <p:tgtEl>
                                          <p:spTgt spid="4">
                                            <p:txEl>
                                              <p:pRg st="10" end="10"/>
                                            </p:txEl>
                                          </p:spTgt>
                                        </p:tgtEl>
                                      </p:cBhvr>
                                    </p:animEffect>
                                    <p:anim calcmode="lin" valueType="num">
                                      <p:cBhvr>
                                        <p:cTn id="5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1" end="11"/>
                                            </p:txEl>
                                          </p:spTgt>
                                        </p:tgtEl>
                                        <p:attrNameLst>
                                          <p:attrName>style.visibility</p:attrName>
                                        </p:attrNameLst>
                                      </p:cBhvr>
                                      <p:to>
                                        <p:strVal val="visible"/>
                                      </p:to>
                                    </p:set>
                                    <p:animEffect transition="in" filter="fade">
                                      <p:cBhvr>
                                        <p:cTn id="63" dur="1000"/>
                                        <p:tgtEl>
                                          <p:spTgt spid="4">
                                            <p:txEl>
                                              <p:pRg st="11" end="11"/>
                                            </p:txEl>
                                          </p:spTgt>
                                        </p:tgtEl>
                                      </p:cBhvr>
                                    </p:animEffect>
                                    <p:anim calcmode="lin" valueType="num">
                                      <p:cBhvr>
                                        <p:cTn id="6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13" end="13"/>
                                            </p:txEl>
                                          </p:spTgt>
                                        </p:tgtEl>
                                        <p:attrNameLst>
                                          <p:attrName>style.visibility</p:attrName>
                                        </p:attrNameLst>
                                      </p:cBhvr>
                                      <p:to>
                                        <p:strVal val="visible"/>
                                      </p:to>
                                    </p:set>
                                    <p:animEffect transition="in" filter="fade">
                                      <p:cBhvr>
                                        <p:cTn id="70" dur="1000"/>
                                        <p:tgtEl>
                                          <p:spTgt spid="4">
                                            <p:txEl>
                                              <p:pRg st="13" end="13"/>
                                            </p:txEl>
                                          </p:spTgt>
                                        </p:tgtEl>
                                      </p:cBhvr>
                                    </p:animEffect>
                                    <p:anim calcmode="lin" valueType="num">
                                      <p:cBhvr>
                                        <p:cTn id="71"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xEl>
                                              <p:pRg st="14" end="14"/>
                                            </p:txEl>
                                          </p:spTgt>
                                        </p:tgtEl>
                                        <p:attrNameLst>
                                          <p:attrName>style.visibility</p:attrName>
                                        </p:attrNameLst>
                                      </p:cBhvr>
                                      <p:to>
                                        <p:strVal val="visible"/>
                                      </p:to>
                                    </p:set>
                                    <p:animEffect transition="in" filter="fade">
                                      <p:cBhvr>
                                        <p:cTn id="77" dur="1000"/>
                                        <p:tgtEl>
                                          <p:spTgt spid="4">
                                            <p:txEl>
                                              <p:pRg st="14" end="14"/>
                                            </p:txEl>
                                          </p:spTgt>
                                        </p:tgtEl>
                                      </p:cBhvr>
                                    </p:animEffect>
                                    <p:anim calcmode="lin" valueType="num">
                                      <p:cBhvr>
                                        <p:cTn id="78"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4">
                                            <p:txEl>
                                              <p:pRg st="15" end="15"/>
                                            </p:txEl>
                                          </p:spTgt>
                                        </p:tgtEl>
                                        <p:attrNameLst>
                                          <p:attrName>style.visibility</p:attrName>
                                        </p:attrNameLst>
                                      </p:cBhvr>
                                      <p:to>
                                        <p:strVal val="visible"/>
                                      </p:to>
                                    </p:set>
                                    <p:animEffect transition="in" filter="fade">
                                      <p:cBhvr>
                                        <p:cTn id="84" dur="1000"/>
                                        <p:tgtEl>
                                          <p:spTgt spid="4">
                                            <p:txEl>
                                              <p:pRg st="15" end="15"/>
                                            </p:txEl>
                                          </p:spTgt>
                                        </p:tgtEl>
                                      </p:cBhvr>
                                    </p:animEffect>
                                    <p:anim calcmode="lin" valueType="num">
                                      <p:cBhvr>
                                        <p:cTn id="85"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16" end="16"/>
                                            </p:txEl>
                                          </p:spTgt>
                                        </p:tgtEl>
                                        <p:attrNameLst>
                                          <p:attrName>style.visibility</p:attrName>
                                        </p:attrNameLst>
                                      </p:cBhvr>
                                      <p:to>
                                        <p:strVal val="visible"/>
                                      </p:to>
                                    </p:set>
                                    <p:animEffect transition="in" filter="fade">
                                      <p:cBhvr>
                                        <p:cTn id="91" dur="1000"/>
                                        <p:tgtEl>
                                          <p:spTgt spid="4">
                                            <p:txEl>
                                              <p:pRg st="16" end="16"/>
                                            </p:txEl>
                                          </p:spTgt>
                                        </p:tgtEl>
                                      </p:cBhvr>
                                    </p:animEffect>
                                    <p:anim calcmode="lin" valueType="num">
                                      <p:cBhvr>
                                        <p:cTn id="92"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
                                            <p:txEl>
                                              <p:pRg st="17" end="17"/>
                                            </p:txEl>
                                          </p:spTgt>
                                        </p:tgtEl>
                                        <p:attrNameLst>
                                          <p:attrName>style.visibility</p:attrName>
                                        </p:attrNameLst>
                                      </p:cBhvr>
                                      <p:to>
                                        <p:strVal val="visible"/>
                                      </p:to>
                                    </p:set>
                                    <p:animEffect transition="in" filter="fade">
                                      <p:cBhvr>
                                        <p:cTn id="98" dur="1000"/>
                                        <p:tgtEl>
                                          <p:spTgt spid="4">
                                            <p:txEl>
                                              <p:pRg st="17" end="17"/>
                                            </p:txEl>
                                          </p:spTgt>
                                        </p:tgtEl>
                                      </p:cBhvr>
                                    </p:animEffect>
                                    <p:anim calcmode="lin" valueType="num">
                                      <p:cBhvr>
                                        <p:cTn id="99"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DC1C-C050-B48C-723E-B14B255C6DF7}"/>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30DE6C8-608B-FD1F-3FC1-0DD31F8B24A3}"/>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4408B8A9-11D0-72A4-C865-C5CBB776E754}"/>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101AA5FA-8BFA-D81C-D204-0047EEB058AA}"/>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FF1BB672-397E-84F4-9EEF-200F2D110A0D}"/>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E3EE010B-D8B4-A41E-C788-DB0BAB9D9588}"/>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B40D8DDA-F308-4494-0094-4AF4DFF7C06F}"/>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Wrapper Classes in JAVA</a:t>
              </a:r>
            </a:p>
          </p:txBody>
        </p:sp>
      </p:grpSp>
      <p:grpSp>
        <p:nvGrpSpPr>
          <p:cNvPr id="41" name="Group 40">
            <a:extLst>
              <a:ext uri="{FF2B5EF4-FFF2-40B4-BE49-F238E27FC236}">
                <a16:creationId xmlns:a16="http://schemas.microsoft.com/office/drawing/2014/main" id="{1D69BE90-5B18-808A-43BA-D7E4C65BFFCA}"/>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9FE6C528-4F60-F1F8-7304-75AA57D49141}"/>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D7DF55F5-7D1C-C971-9D1F-21C7B2F98A1E}"/>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2" name="Google Shape;2242;g2aadbfbcd4d_0_100">
            <a:extLst>
              <a:ext uri="{FF2B5EF4-FFF2-40B4-BE49-F238E27FC236}">
                <a16:creationId xmlns:a16="http://schemas.microsoft.com/office/drawing/2014/main" id="{CE906B21-A4AC-AB20-CFF1-1E5801AF038F}"/>
              </a:ext>
            </a:extLst>
          </p:cNvPr>
          <p:cNvPicPr preferRelativeResize="0"/>
          <p:nvPr/>
        </p:nvPicPr>
        <p:blipFill>
          <a:blip r:embed="rId9">
            <a:alphaModFix/>
          </a:blip>
          <a:stretch>
            <a:fillRect/>
          </a:stretch>
        </p:blipFill>
        <p:spPr>
          <a:xfrm>
            <a:off x="4367821" y="2441849"/>
            <a:ext cx="10744200" cy="6680130"/>
          </a:xfrm>
          <a:prstGeom prst="rect">
            <a:avLst/>
          </a:prstGeom>
          <a:noFill/>
          <a:ln>
            <a:noFill/>
          </a:ln>
        </p:spPr>
      </p:pic>
    </p:spTree>
    <p:extLst>
      <p:ext uri="{BB962C8B-B14F-4D97-AF65-F5344CB8AC3E}">
        <p14:creationId xmlns:p14="http://schemas.microsoft.com/office/powerpoint/2010/main" val="4239320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37F945B-E106-1BA5-46A1-E081152017C6}"/>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2613AAC9-1478-7767-FB18-0D9CA0DA0A79}"/>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49A3D594-E017-1F0A-AF91-E26483CEA8F4}"/>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60</a:t>
            </a:fld>
            <a:endParaRPr/>
          </a:p>
        </p:txBody>
      </p:sp>
      <p:pic>
        <p:nvPicPr>
          <p:cNvPr id="2052" name="Picture 4">
            <a:extLst>
              <a:ext uri="{FF2B5EF4-FFF2-40B4-BE49-F238E27FC236}">
                <a16:creationId xmlns:a16="http://schemas.microsoft.com/office/drawing/2014/main" id="{E01AA476-BC01-4AD9-D768-9C6CC5252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500CA498-8C60-4964-D444-B42B619A83D9}"/>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Google Shape;2349;g2aadbfbcd4d_0_150">
            <a:extLst>
              <a:ext uri="{FF2B5EF4-FFF2-40B4-BE49-F238E27FC236}">
                <a16:creationId xmlns:a16="http://schemas.microsoft.com/office/drawing/2014/main" id="{6AC6B1CB-722F-3A44-5E64-D50A373AE9CF}"/>
              </a:ext>
            </a:extLst>
          </p:cNvPr>
          <p:cNvPicPr preferRelativeResize="0"/>
          <p:nvPr/>
        </p:nvPicPr>
        <p:blipFill rotWithShape="1">
          <a:blip r:embed="rId6">
            <a:alphaModFix/>
          </a:blip>
          <a:srcRect t="8650"/>
          <a:stretch/>
        </p:blipFill>
        <p:spPr>
          <a:xfrm>
            <a:off x="1470589" y="281767"/>
            <a:ext cx="15638654" cy="9357532"/>
          </a:xfrm>
          <a:prstGeom prst="rect">
            <a:avLst/>
          </a:prstGeom>
          <a:noFill/>
          <a:ln>
            <a:noFill/>
          </a:ln>
        </p:spPr>
      </p:pic>
    </p:spTree>
    <p:extLst>
      <p:ext uri="{BB962C8B-B14F-4D97-AF65-F5344CB8AC3E}">
        <p14:creationId xmlns:p14="http://schemas.microsoft.com/office/powerpoint/2010/main" val="3196403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A9C4AFAF-E2CF-A54C-64FB-BCF501A99D5B}"/>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3E4C7EC6-C0B3-61E0-3EC5-7863A285825F}"/>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2</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6FE2B03D-C9E0-8E1B-AFAC-6141020F37D3}"/>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61</a:t>
            </a:fld>
            <a:endParaRPr/>
          </a:p>
        </p:txBody>
      </p:sp>
      <p:pic>
        <p:nvPicPr>
          <p:cNvPr id="2052" name="Picture 4">
            <a:extLst>
              <a:ext uri="{FF2B5EF4-FFF2-40B4-BE49-F238E27FC236}">
                <a16:creationId xmlns:a16="http://schemas.microsoft.com/office/drawing/2014/main" id="{ABA2BEE1-A928-A198-7F68-0C87C84A1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8A3469D1-ACD1-A6E5-88AC-93E9DBBA4409}"/>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Google Shape;2358;g2aadbfbcd4d_0_235">
            <a:extLst>
              <a:ext uri="{FF2B5EF4-FFF2-40B4-BE49-F238E27FC236}">
                <a16:creationId xmlns:a16="http://schemas.microsoft.com/office/drawing/2014/main" id="{C7107315-9C80-20E5-35B9-090554810C83}"/>
              </a:ext>
            </a:extLst>
          </p:cNvPr>
          <p:cNvPicPr preferRelativeResize="0"/>
          <p:nvPr/>
        </p:nvPicPr>
        <p:blipFill>
          <a:blip r:embed="rId6">
            <a:alphaModFix/>
          </a:blip>
          <a:stretch>
            <a:fillRect/>
          </a:stretch>
        </p:blipFill>
        <p:spPr>
          <a:xfrm>
            <a:off x="1447800" y="266699"/>
            <a:ext cx="15316200" cy="9723383"/>
          </a:xfrm>
          <a:prstGeom prst="rect">
            <a:avLst/>
          </a:prstGeom>
          <a:noFill/>
          <a:ln>
            <a:noFill/>
          </a:ln>
        </p:spPr>
      </p:pic>
    </p:spTree>
    <p:extLst>
      <p:ext uri="{BB962C8B-B14F-4D97-AF65-F5344CB8AC3E}">
        <p14:creationId xmlns:p14="http://schemas.microsoft.com/office/powerpoint/2010/main" val="3740286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EDEEED6-CB52-78C7-3F56-14A3FC1AFAF8}"/>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64CB1CAE-F4D0-ED1E-D29D-65157475F114}"/>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F61545F3-D46F-23C6-7EF9-1617EA4A825D}"/>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62</a:t>
            </a:fld>
            <a:endParaRPr/>
          </a:p>
        </p:txBody>
      </p:sp>
      <p:pic>
        <p:nvPicPr>
          <p:cNvPr id="3074" name="Picture 2">
            <a:extLst>
              <a:ext uri="{FF2B5EF4-FFF2-40B4-BE49-F238E27FC236}">
                <a16:creationId xmlns:a16="http://schemas.microsoft.com/office/drawing/2014/main" id="{94CFB9A6-D7F8-205F-6548-21D10B6E6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D13F36D7-08C0-D6D6-3807-B636CBF76CB0}"/>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Google Shape;2366;g2aadbfbcd4d_0_247">
            <a:extLst>
              <a:ext uri="{FF2B5EF4-FFF2-40B4-BE49-F238E27FC236}">
                <a16:creationId xmlns:a16="http://schemas.microsoft.com/office/drawing/2014/main" id="{82DB2102-A52E-BD0A-3B47-FAB4B8DD328F}"/>
              </a:ext>
            </a:extLst>
          </p:cNvPr>
          <p:cNvSpPr txBox="1"/>
          <p:nvPr/>
        </p:nvSpPr>
        <p:spPr>
          <a:xfrm>
            <a:off x="990600" y="1923309"/>
            <a:ext cx="10744200" cy="75097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Garamond"/>
                <a:ea typeface="Garamond"/>
                <a:cs typeface="Garamond"/>
                <a:sym typeface="Garamond"/>
              </a:rPr>
              <a:t>import </a:t>
            </a:r>
            <a:r>
              <a:rPr lang="en-IN" sz="2800" dirty="0" err="1">
                <a:latin typeface="Garamond"/>
                <a:ea typeface="Garamond"/>
                <a:cs typeface="Garamond"/>
                <a:sym typeface="Garamond"/>
              </a:rPr>
              <a:t>java.util</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public class </a:t>
            </a:r>
            <a:r>
              <a:rPr lang="en-IN" sz="2800" dirty="0" err="1">
                <a:latin typeface="Garamond"/>
                <a:ea typeface="Garamond"/>
                <a:cs typeface="Garamond"/>
                <a:sym typeface="Garamond"/>
              </a:rPr>
              <a:t>MyClass</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public static void main(String </a:t>
            </a:r>
            <a:r>
              <a:rPr lang="en-IN" sz="2800" dirty="0" err="1">
                <a:latin typeface="Garamond"/>
                <a:ea typeface="Garamond"/>
                <a:cs typeface="Garamond"/>
                <a:sym typeface="Garamond"/>
              </a:rPr>
              <a:t>args</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 TA=new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solidFill>
                  <a:srgbClr val="FF0000"/>
                </a:solidFill>
                <a:latin typeface="Garamond"/>
                <a:ea typeface="Garamond"/>
                <a:cs typeface="Garamond"/>
                <a:sym typeface="Garamond"/>
              </a:rPr>
              <a:t>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 TB=new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solidFill>
                  <a:srgbClr val="FF0000"/>
                </a:solidFill>
                <a:latin typeface="Garamond"/>
                <a:ea typeface="Garamond"/>
                <a:cs typeface="Garamond"/>
                <a:sym typeface="Garamond"/>
              </a:rPr>
              <a:t>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 </a:t>
            </a:r>
            <a:r>
              <a:rPr lang="en-IN" sz="2800" dirty="0" err="1">
                <a:solidFill>
                  <a:srgbClr val="FF0000"/>
                </a:solidFill>
                <a:latin typeface="Garamond"/>
                <a:ea typeface="Garamond"/>
                <a:cs typeface="Garamond"/>
                <a:sym typeface="Garamond"/>
              </a:rPr>
              <a:t>ans</a:t>
            </a:r>
            <a:r>
              <a:rPr lang="en-IN" sz="2800" dirty="0">
                <a:solidFill>
                  <a:srgbClr val="FF0000"/>
                </a:solidFill>
                <a:latin typeface="Garamond"/>
                <a:ea typeface="Garamond"/>
                <a:cs typeface="Garamond"/>
                <a:sym typeface="Garamond"/>
              </a:rPr>
              <a:t>=new </a:t>
            </a:r>
            <a:r>
              <a:rPr lang="en-IN" sz="2800" dirty="0" err="1">
                <a:solidFill>
                  <a:srgbClr val="FF0000"/>
                </a:solidFill>
                <a:latin typeface="Garamond"/>
                <a:ea typeface="Garamond"/>
                <a:cs typeface="Garamond"/>
                <a:sym typeface="Garamond"/>
              </a:rPr>
              <a:t>ArrayList</a:t>
            </a:r>
            <a:r>
              <a:rPr lang="en-IN" sz="2800" dirty="0">
                <a:solidFill>
                  <a:srgbClr val="FF0000"/>
                </a:solidFill>
                <a:latin typeface="Garamond"/>
                <a:ea typeface="Garamond"/>
                <a:cs typeface="Garamond"/>
                <a:sym typeface="Garamond"/>
              </a:rPr>
              <a:t>&lt;Integer&gt;();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Scanner </a:t>
            </a:r>
            <a:r>
              <a:rPr lang="en-IN" sz="2800" dirty="0" err="1">
                <a:latin typeface="Garamond"/>
                <a:ea typeface="Garamond"/>
                <a:cs typeface="Garamond"/>
                <a:sym typeface="Garamond"/>
              </a:rPr>
              <a:t>sc</a:t>
            </a:r>
            <a:r>
              <a:rPr lang="en-IN" sz="2800" dirty="0">
                <a:latin typeface="Garamond"/>
                <a:ea typeface="Garamond"/>
                <a:cs typeface="Garamond"/>
                <a:sym typeface="Garamond"/>
              </a:rPr>
              <a:t>=new Scanner(System.in);</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n=</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for(int </a:t>
            </a:r>
            <a:r>
              <a:rPr lang="en-IN" sz="2800" dirty="0" err="1">
                <a:latin typeface="Garamond"/>
                <a:ea typeface="Garamond"/>
                <a:cs typeface="Garamond"/>
                <a:sym typeface="Garamond"/>
              </a:rPr>
              <a:t>i</a:t>
            </a:r>
            <a:r>
              <a:rPr lang="en-IN" sz="2800" dirty="0">
                <a:latin typeface="Garamond"/>
                <a:ea typeface="Garamond"/>
                <a:cs typeface="Garamond"/>
                <a:sym typeface="Garamond"/>
              </a:rPr>
              <a:t>=0;i&lt;</a:t>
            </a:r>
            <a:r>
              <a:rPr lang="en-IN" sz="2800" dirty="0" err="1">
                <a:latin typeface="Garamond"/>
                <a:ea typeface="Garamond"/>
                <a:cs typeface="Garamond"/>
                <a:sym typeface="Garamond"/>
              </a:rPr>
              <a:t>n;i</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a:solidFill>
                  <a:srgbClr val="FF0000"/>
                </a:solidFill>
                <a:latin typeface="Garamond"/>
                <a:ea typeface="Garamond"/>
                <a:cs typeface="Garamond"/>
                <a:sym typeface="Garamond"/>
              </a:rPr>
              <a:t>  </a:t>
            </a:r>
            <a:r>
              <a:rPr lang="en-IN" sz="2800" dirty="0" err="1">
                <a:solidFill>
                  <a:srgbClr val="FF0000"/>
                </a:solidFill>
                <a:latin typeface="Garamond"/>
                <a:ea typeface="Garamond"/>
                <a:cs typeface="Garamond"/>
                <a:sym typeface="Garamond"/>
              </a:rPr>
              <a:t>TA.add</a:t>
            </a:r>
            <a:r>
              <a:rPr lang="en-IN" sz="2800" dirty="0">
                <a:solidFill>
                  <a:srgbClr val="FF0000"/>
                </a:solidFill>
                <a:latin typeface="Garamond"/>
                <a:ea typeface="Garamond"/>
                <a:cs typeface="Garamond"/>
                <a:sym typeface="Garamond"/>
              </a:rPr>
              <a:t>(</a:t>
            </a:r>
            <a:r>
              <a:rPr lang="en-IN" sz="2800" dirty="0" err="1">
                <a:solidFill>
                  <a:srgbClr val="FF0000"/>
                </a:solidFill>
                <a:latin typeface="Garamond"/>
                <a:ea typeface="Garamond"/>
                <a:cs typeface="Garamond"/>
                <a:sym typeface="Garamond"/>
              </a:rPr>
              <a:t>sc.nextInt</a:t>
            </a:r>
            <a:r>
              <a:rPr lang="en-IN" sz="2800" dirty="0">
                <a:solidFill>
                  <a:srgbClr val="FF0000"/>
                </a:solidFill>
                <a:latin typeface="Garamond"/>
                <a:ea typeface="Garamond"/>
                <a:cs typeface="Garamond"/>
                <a:sym typeface="Garamond"/>
              </a:rPr>
              <a: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p:txBody>
      </p:sp>
      <p:sp>
        <p:nvSpPr>
          <p:cNvPr id="6" name="Google Shape;2367;g2aadbfbcd4d_0_247">
            <a:extLst>
              <a:ext uri="{FF2B5EF4-FFF2-40B4-BE49-F238E27FC236}">
                <a16:creationId xmlns:a16="http://schemas.microsoft.com/office/drawing/2014/main" id="{95FF3D59-62D4-59F4-51E3-C79396E12C9F}"/>
              </a:ext>
            </a:extLst>
          </p:cNvPr>
          <p:cNvSpPr txBox="1"/>
          <p:nvPr/>
        </p:nvSpPr>
        <p:spPr>
          <a:xfrm>
            <a:off x="10439400" y="952500"/>
            <a:ext cx="6096000" cy="56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latin typeface="Garamond"/>
                <a:ea typeface="Garamond"/>
                <a:cs typeface="Garamond"/>
                <a:sym typeface="Garamond"/>
              </a:rPr>
              <a:t>       int m=</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for(int </a:t>
            </a:r>
            <a:r>
              <a:rPr lang="en-IN" sz="2800" dirty="0" err="1">
                <a:latin typeface="Garamond"/>
                <a:ea typeface="Garamond"/>
                <a:cs typeface="Garamond"/>
                <a:sym typeface="Garamond"/>
              </a:rPr>
              <a:t>i</a:t>
            </a:r>
            <a:r>
              <a:rPr lang="en-IN" sz="2800" dirty="0">
                <a:latin typeface="Garamond"/>
                <a:ea typeface="Garamond"/>
                <a:cs typeface="Garamond"/>
                <a:sym typeface="Garamond"/>
              </a:rPr>
              <a:t>=0;i&lt;</a:t>
            </a:r>
            <a:r>
              <a:rPr lang="en-IN" sz="2800" dirty="0" err="1">
                <a:latin typeface="Garamond"/>
                <a:ea typeface="Garamond"/>
                <a:cs typeface="Garamond"/>
                <a:sym typeface="Garamond"/>
              </a:rPr>
              <a:t>m;i</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TB.add</a:t>
            </a:r>
            <a:r>
              <a:rPr lang="en-IN" sz="2800" dirty="0">
                <a:latin typeface="Garamond"/>
                <a:ea typeface="Garamond"/>
                <a:cs typeface="Garamond"/>
                <a:sym typeface="Garamond"/>
              </a:rPr>
              <a:t>(</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a:solidFill>
                  <a:srgbClr val="FF0000"/>
                </a:solidFill>
                <a:latin typeface="Garamond"/>
                <a:ea typeface="Garamond"/>
                <a:cs typeface="Garamond"/>
                <a:sym typeface="Garamond"/>
              </a:rPr>
              <a:t> </a:t>
            </a:r>
            <a:r>
              <a:rPr lang="en-IN" sz="2800" dirty="0" err="1">
                <a:solidFill>
                  <a:srgbClr val="FF0000"/>
                </a:solidFill>
                <a:latin typeface="Garamond"/>
                <a:ea typeface="Garamond"/>
                <a:cs typeface="Garamond"/>
                <a:sym typeface="Garamond"/>
              </a:rPr>
              <a:t>Collections.sort</a:t>
            </a:r>
            <a:r>
              <a:rPr lang="en-IN" sz="2800" dirty="0">
                <a:solidFill>
                  <a:srgbClr val="FF0000"/>
                </a:solidFill>
                <a:latin typeface="Garamond"/>
                <a:ea typeface="Garamond"/>
                <a:cs typeface="Garamond"/>
                <a:sym typeface="Garamond"/>
              </a:rPr>
              <a:t>(TA);</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for(int </a:t>
            </a:r>
            <a:r>
              <a:rPr lang="en-IN" sz="2800" dirty="0" err="1">
                <a:latin typeface="Garamond"/>
                <a:ea typeface="Garamond"/>
                <a:cs typeface="Garamond"/>
                <a:sym typeface="Garamond"/>
              </a:rPr>
              <a:t>i</a:t>
            </a:r>
            <a:r>
              <a:rPr lang="en-IN" sz="2800" dirty="0">
                <a:latin typeface="Garamond"/>
                <a:ea typeface="Garamond"/>
                <a:cs typeface="Garamond"/>
                <a:sym typeface="Garamond"/>
              </a:rPr>
              <a:t>=0;i&lt;</a:t>
            </a:r>
            <a:r>
              <a:rPr lang="en-IN" sz="2800" dirty="0" err="1">
                <a:latin typeface="Garamond"/>
                <a:ea typeface="Garamond"/>
                <a:cs typeface="Garamond"/>
                <a:sym typeface="Garamond"/>
              </a:rPr>
              <a:t>m;i</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index=  </a:t>
            </a:r>
            <a:r>
              <a:rPr lang="en-IN" sz="2800" dirty="0" err="1">
                <a:solidFill>
                  <a:srgbClr val="FF0000"/>
                </a:solidFill>
                <a:latin typeface="Garamond"/>
                <a:ea typeface="Garamond"/>
                <a:cs typeface="Garamond"/>
                <a:sym typeface="Garamond"/>
              </a:rPr>
              <a:t>Collections.binarySearch</a:t>
            </a:r>
            <a:r>
              <a:rPr lang="en-IN" sz="2800" dirty="0">
                <a:solidFill>
                  <a:srgbClr val="FF0000"/>
                </a:solidFill>
                <a:latin typeface="Garamond"/>
                <a:ea typeface="Garamond"/>
                <a:cs typeface="Garamond"/>
                <a:sym typeface="Garamond"/>
              </a:rPr>
              <a:t>(</a:t>
            </a:r>
            <a:r>
              <a:rPr lang="en-IN" sz="2800" dirty="0" err="1">
                <a:solidFill>
                  <a:srgbClr val="FF0000"/>
                </a:solidFill>
                <a:latin typeface="Garamond"/>
                <a:ea typeface="Garamond"/>
                <a:cs typeface="Garamond"/>
                <a:sym typeface="Garamond"/>
              </a:rPr>
              <a:t>TA,TB.get</a:t>
            </a:r>
            <a:r>
              <a:rPr lang="en-IN" sz="2800" dirty="0">
                <a:solidFill>
                  <a:srgbClr val="FF0000"/>
                </a:solidFill>
                <a:latin typeface="Garamond"/>
                <a:ea typeface="Garamond"/>
                <a:cs typeface="Garamond"/>
                <a:sym typeface="Garamond"/>
              </a:rPr>
              <a:t>(</a:t>
            </a:r>
            <a:r>
              <a:rPr lang="en-IN" sz="2800" dirty="0" err="1">
                <a:solidFill>
                  <a:srgbClr val="FF0000"/>
                </a:solidFill>
                <a:latin typeface="Garamond"/>
                <a:ea typeface="Garamond"/>
                <a:cs typeface="Garamond"/>
                <a:sym typeface="Garamond"/>
              </a:rPr>
              <a:t>i</a:t>
            </a:r>
            <a:r>
              <a:rPr lang="en-IN" sz="2800" dirty="0">
                <a:solidFill>
                  <a:srgbClr val="FF0000"/>
                </a:solidFill>
                <a:latin typeface="Garamond"/>
                <a:ea typeface="Garamond"/>
                <a:cs typeface="Garamond"/>
                <a:sym typeface="Garamond"/>
              </a:rPr>
              <a:t>));</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ans.add</a:t>
            </a:r>
            <a:r>
              <a:rPr lang="en-IN" sz="2800" dirty="0">
                <a:latin typeface="Garamond"/>
                <a:ea typeface="Garamond"/>
                <a:cs typeface="Garamond"/>
                <a:sym typeface="Garamond"/>
              </a:rPr>
              <a:t>(</a:t>
            </a:r>
            <a:r>
              <a:rPr lang="en-IN" sz="2800" dirty="0" err="1">
                <a:latin typeface="Garamond"/>
                <a:ea typeface="Garamond"/>
                <a:cs typeface="Garamond"/>
                <a:sym typeface="Garamond"/>
              </a:rPr>
              <a:t>Math.abs</a:t>
            </a:r>
            <a:r>
              <a:rPr lang="en-IN" sz="2800" dirty="0">
                <a:latin typeface="Garamond"/>
                <a:ea typeface="Garamond"/>
                <a:cs typeface="Garamond"/>
                <a:sym typeface="Garamond"/>
              </a:rPr>
              <a:t>(index+1));</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System.out.println</a:t>
            </a:r>
            <a:r>
              <a:rPr lang="en-IN" sz="2800" dirty="0">
                <a:latin typeface="Garamond"/>
                <a:ea typeface="Garamond"/>
                <a:cs typeface="Garamond"/>
                <a:sym typeface="Garamond"/>
              </a:rPr>
              <a:t>(</a:t>
            </a:r>
            <a:r>
              <a:rPr lang="en-IN" sz="2800" dirty="0" err="1">
                <a:latin typeface="Garamond"/>
                <a:ea typeface="Garamond"/>
                <a:cs typeface="Garamond"/>
                <a:sym typeface="Garamond"/>
              </a:rPr>
              <a:t>ans</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solidFill>
                <a:schemeClr val="accent1"/>
              </a:solidFill>
              <a:latin typeface="Garamond"/>
              <a:ea typeface="Garamond"/>
              <a:cs typeface="Garamond"/>
              <a:sym typeface="Garamond"/>
            </a:endParaRPr>
          </a:p>
        </p:txBody>
      </p:sp>
    </p:spTree>
    <p:extLst>
      <p:ext uri="{BB962C8B-B14F-4D97-AF65-F5344CB8AC3E}">
        <p14:creationId xmlns:p14="http://schemas.microsoft.com/office/powerpoint/2010/main" val="3061079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8AD3D613-8341-BC1B-5B9E-9B0660FD65F1}"/>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7AB2483F-DAED-BE50-5E6A-176C3A028C07}"/>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4</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3480453E-87B9-0FBA-F0B4-6D5CD3CCAB32}"/>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63</a:t>
            </a:fld>
            <a:endParaRPr/>
          </a:p>
        </p:txBody>
      </p:sp>
      <p:pic>
        <p:nvPicPr>
          <p:cNvPr id="2052" name="Picture 4">
            <a:extLst>
              <a:ext uri="{FF2B5EF4-FFF2-40B4-BE49-F238E27FC236}">
                <a16:creationId xmlns:a16="http://schemas.microsoft.com/office/drawing/2014/main" id="{A0881AC9-A4C4-13E8-EE9C-B3A9FDFDD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30EDB183-030F-61E6-7B93-62B7F3BEAEEE}"/>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Google Shape;2375;g2aadbfbcd4d_0_257">
            <a:extLst>
              <a:ext uri="{FF2B5EF4-FFF2-40B4-BE49-F238E27FC236}">
                <a16:creationId xmlns:a16="http://schemas.microsoft.com/office/drawing/2014/main" id="{B2AB3C6A-02C9-764F-03BE-0847CE12EB28}"/>
              </a:ext>
            </a:extLst>
          </p:cNvPr>
          <p:cNvPicPr preferRelativeResize="0"/>
          <p:nvPr/>
        </p:nvPicPr>
        <p:blipFill>
          <a:blip r:embed="rId6">
            <a:alphaModFix/>
          </a:blip>
          <a:stretch>
            <a:fillRect/>
          </a:stretch>
        </p:blipFill>
        <p:spPr>
          <a:xfrm>
            <a:off x="990600" y="1181100"/>
            <a:ext cx="14522450" cy="7492475"/>
          </a:xfrm>
          <a:prstGeom prst="rect">
            <a:avLst/>
          </a:prstGeom>
          <a:noFill/>
          <a:ln>
            <a:noFill/>
          </a:ln>
        </p:spPr>
      </p:pic>
    </p:spTree>
    <p:extLst>
      <p:ext uri="{BB962C8B-B14F-4D97-AF65-F5344CB8AC3E}">
        <p14:creationId xmlns:p14="http://schemas.microsoft.com/office/powerpoint/2010/main" val="3613958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7E9D1C62-039E-451A-285C-89AFAC352A18}"/>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486D14B3-452A-9E83-1E76-139D83B231D1}"/>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3</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DB0A5C59-3556-7DD3-78F3-B77A4A5E3A63}"/>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64</a:t>
            </a:fld>
            <a:endParaRPr/>
          </a:p>
        </p:txBody>
      </p:sp>
      <p:pic>
        <p:nvPicPr>
          <p:cNvPr id="2052" name="Picture 4">
            <a:extLst>
              <a:ext uri="{FF2B5EF4-FFF2-40B4-BE49-F238E27FC236}">
                <a16:creationId xmlns:a16="http://schemas.microsoft.com/office/drawing/2014/main" id="{70E0F900-AE3F-6DAF-98E6-EC4501C7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13AE4464-AEDC-2027-C31D-C9D504240743}"/>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44DE8485-2B21-4171-FC9D-3363347FB51F}"/>
              </a:ext>
            </a:extLst>
          </p:cNvPr>
          <p:cNvPicPr>
            <a:picLocks noChangeAspect="1"/>
          </p:cNvPicPr>
          <p:nvPr/>
        </p:nvPicPr>
        <p:blipFill>
          <a:blip r:embed="rId6"/>
          <a:stretch>
            <a:fillRect/>
          </a:stretch>
        </p:blipFill>
        <p:spPr>
          <a:xfrm>
            <a:off x="1295400" y="1451194"/>
            <a:ext cx="15240000" cy="7169526"/>
          </a:xfrm>
          <a:prstGeom prst="rect">
            <a:avLst/>
          </a:prstGeom>
        </p:spPr>
      </p:pic>
    </p:spTree>
    <p:extLst>
      <p:ext uri="{BB962C8B-B14F-4D97-AF65-F5344CB8AC3E}">
        <p14:creationId xmlns:p14="http://schemas.microsoft.com/office/powerpoint/2010/main" val="1297843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D24D8FA-8E9E-0CDA-E7E5-F142F2200AAD}"/>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8E159117-8985-9FFC-CC80-086A5F6786C2}"/>
              </a:ext>
            </a:extLst>
          </p:cNvPr>
          <p:cNvSpPr txBox="1">
            <a:spLocks noGrp="1"/>
          </p:cNvSpPr>
          <p:nvPr>
            <p:ph type="ctrTitle" idx="4294967295"/>
          </p:nvPr>
        </p:nvSpPr>
        <p:spPr>
          <a:xfrm>
            <a:off x="1676400" y="266700"/>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9774A7D3-AFE3-E5DD-C4D9-CB2AA8A33404}"/>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65</a:t>
            </a:fld>
            <a:endParaRPr/>
          </a:p>
        </p:txBody>
      </p:sp>
      <p:pic>
        <p:nvPicPr>
          <p:cNvPr id="3074" name="Picture 2">
            <a:extLst>
              <a:ext uri="{FF2B5EF4-FFF2-40B4-BE49-F238E27FC236}">
                <a16:creationId xmlns:a16="http://schemas.microsoft.com/office/drawing/2014/main" id="{6E848FD5-1A7F-A27C-F3E1-82DF30C2F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868A749C-80A4-4D04-59BD-B7906FE32452}"/>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Google Shape;2391;g2aadbfbcd4d_0_266">
            <a:extLst>
              <a:ext uri="{FF2B5EF4-FFF2-40B4-BE49-F238E27FC236}">
                <a16:creationId xmlns:a16="http://schemas.microsoft.com/office/drawing/2014/main" id="{330979A6-84FD-BB4F-47A6-C6F8FC5DB3BA}"/>
              </a:ext>
            </a:extLst>
          </p:cNvPr>
          <p:cNvSpPr txBox="1"/>
          <p:nvPr/>
        </p:nvSpPr>
        <p:spPr>
          <a:xfrm>
            <a:off x="1752600" y="1638300"/>
            <a:ext cx="7238400" cy="90486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Garamond"/>
                <a:ea typeface="Garamond"/>
                <a:cs typeface="Garamond"/>
                <a:sym typeface="Garamond"/>
              </a:rPr>
              <a:t>import </a:t>
            </a:r>
            <a:r>
              <a:rPr lang="en-IN" sz="3200" dirty="0" err="1">
                <a:latin typeface="Garamond"/>
                <a:ea typeface="Garamond"/>
                <a:cs typeface="Garamond"/>
                <a:sym typeface="Garamond"/>
              </a:rPr>
              <a:t>java.util</a:t>
            </a:r>
            <a:r>
              <a:rPr lang="en-IN" sz="3200" dirty="0">
                <a:latin typeface="Garamond"/>
                <a:ea typeface="Garamond"/>
                <a:cs typeface="Garamond"/>
                <a:sym typeface="Garamond"/>
              </a:rPr>
              <a:t>.*;</a:t>
            </a: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class HelloWorld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public static void main(String[] </a:t>
            </a:r>
            <a:r>
              <a:rPr lang="en-IN" sz="3200" dirty="0" err="1">
                <a:latin typeface="Garamond"/>
                <a:ea typeface="Garamond"/>
                <a:cs typeface="Garamond"/>
                <a:sym typeface="Garamond"/>
              </a:rPr>
              <a:t>args</a:t>
            </a:r>
            <a:r>
              <a:rPr lang="en-IN" sz="3200" dirty="0">
                <a:latin typeface="Garamond"/>
                <a:ea typeface="Garamond"/>
                <a:cs typeface="Garamond"/>
                <a:sym typeface="Garamond"/>
              </a:rPr>
              <a:t>)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b="1" dirty="0">
                <a:latin typeface="Garamond"/>
                <a:ea typeface="Garamond"/>
                <a:cs typeface="Garamond"/>
                <a:sym typeface="Garamond"/>
              </a:rPr>
              <a:t>List&lt;Integer&gt; list = new LinkedList&lt;&gt;();</a:t>
            </a:r>
            <a:endParaRPr sz="3200" b="1"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Scanner </a:t>
            </a:r>
            <a:r>
              <a:rPr lang="en-IN" sz="3200" dirty="0" err="1">
                <a:latin typeface="Garamond"/>
                <a:ea typeface="Garamond"/>
                <a:cs typeface="Garamond"/>
                <a:sym typeface="Garamond"/>
              </a:rPr>
              <a:t>sc</a:t>
            </a:r>
            <a:r>
              <a:rPr lang="en-IN" sz="3200" dirty="0">
                <a:latin typeface="Garamond"/>
                <a:ea typeface="Garamond"/>
                <a:cs typeface="Garamond"/>
                <a:sym typeface="Garamond"/>
              </a:rPr>
              <a:t> = new Scanner(System.in);</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int n = </a:t>
            </a:r>
            <a:r>
              <a:rPr lang="en-IN" sz="3200" dirty="0" err="1">
                <a:latin typeface="Garamond"/>
                <a:ea typeface="Garamond"/>
                <a:cs typeface="Garamond"/>
                <a:sym typeface="Garamond"/>
              </a:rPr>
              <a:t>sc.nextInt</a:t>
            </a:r>
            <a:r>
              <a:rPr lang="en-IN" sz="3200" dirty="0">
                <a:latin typeface="Garamond"/>
                <a:ea typeface="Garamond"/>
                <a:cs typeface="Garamond"/>
                <a:sym typeface="Garamond"/>
              </a:rPr>
              <a:t>();</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for(int </a:t>
            </a:r>
            <a:r>
              <a:rPr lang="en-IN" sz="3200" dirty="0" err="1">
                <a:latin typeface="Garamond"/>
                <a:ea typeface="Garamond"/>
                <a:cs typeface="Garamond"/>
                <a:sym typeface="Garamond"/>
              </a:rPr>
              <a:t>i</a:t>
            </a:r>
            <a:r>
              <a:rPr lang="en-IN" sz="3200" dirty="0">
                <a:latin typeface="Garamond"/>
                <a:ea typeface="Garamond"/>
                <a:cs typeface="Garamond"/>
                <a:sym typeface="Garamond"/>
              </a:rPr>
              <a:t>=0;i&lt;</a:t>
            </a:r>
            <a:r>
              <a:rPr lang="en-IN" sz="3200" dirty="0" err="1">
                <a:latin typeface="Garamond"/>
                <a:ea typeface="Garamond"/>
                <a:cs typeface="Garamond"/>
                <a:sym typeface="Garamond"/>
              </a:rPr>
              <a:t>n;i</a:t>
            </a:r>
            <a:r>
              <a:rPr lang="en-IN" sz="3200" dirty="0">
                <a:latin typeface="Garamond"/>
                <a:ea typeface="Garamond"/>
                <a:cs typeface="Garamond"/>
                <a:sym typeface="Garamond"/>
              </a:rPr>
              <a:t>++){</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r>
              <a:rPr lang="en-IN" sz="3200" dirty="0" err="1">
                <a:solidFill>
                  <a:srgbClr val="FF0000"/>
                </a:solidFill>
                <a:latin typeface="Garamond"/>
                <a:ea typeface="Garamond"/>
                <a:cs typeface="Garamond"/>
                <a:sym typeface="Garamond"/>
              </a:rPr>
              <a:t>list.add</a:t>
            </a:r>
            <a:r>
              <a:rPr lang="en-IN" sz="3200" dirty="0">
                <a:solidFill>
                  <a:srgbClr val="FF0000"/>
                </a:solidFill>
                <a:latin typeface="Garamond"/>
                <a:ea typeface="Garamond"/>
                <a:cs typeface="Garamond"/>
                <a:sym typeface="Garamond"/>
              </a:rPr>
              <a:t>(</a:t>
            </a:r>
            <a:r>
              <a:rPr lang="en-IN" sz="3200" dirty="0" err="1">
                <a:solidFill>
                  <a:srgbClr val="FF0000"/>
                </a:solidFill>
                <a:latin typeface="Garamond"/>
                <a:ea typeface="Garamond"/>
                <a:cs typeface="Garamond"/>
                <a:sym typeface="Garamond"/>
              </a:rPr>
              <a:t>sc.nextInt</a:t>
            </a:r>
            <a:r>
              <a:rPr lang="en-IN" sz="3200" dirty="0">
                <a:solidFill>
                  <a:srgbClr val="FF0000"/>
                </a:solidFill>
                <a:latin typeface="Garamond"/>
                <a:ea typeface="Garamond"/>
                <a:cs typeface="Garamond"/>
                <a:sym typeface="Garamond"/>
              </a:rPr>
              <a:t>());</a:t>
            </a:r>
            <a:endParaRPr sz="32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a:t>
            </a:r>
            <a:endParaRPr sz="3200" dirty="0">
              <a:latin typeface="Garamond"/>
              <a:ea typeface="Garamond"/>
              <a:cs typeface="Garamond"/>
              <a:sym typeface="Garamond"/>
            </a:endParaRPr>
          </a:p>
          <a:p>
            <a:pPr marL="0" lvl="0" indent="0" algn="l" rtl="0">
              <a:spcBef>
                <a:spcPts val="0"/>
              </a:spcBef>
              <a:spcAft>
                <a:spcPts val="0"/>
              </a:spcAft>
              <a:buNone/>
            </a:pPr>
            <a:r>
              <a:rPr lang="en-IN" sz="3200" dirty="0">
                <a:latin typeface="Garamond"/>
                <a:ea typeface="Garamond"/>
                <a:cs typeface="Garamond"/>
                <a:sym typeface="Garamond"/>
              </a:rPr>
              <a:t>        int m = </a:t>
            </a:r>
            <a:r>
              <a:rPr lang="en-IN" sz="3200" dirty="0" err="1">
                <a:latin typeface="Garamond"/>
                <a:ea typeface="Garamond"/>
                <a:cs typeface="Garamond"/>
                <a:sym typeface="Garamond"/>
              </a:rPr>
              <a:t>sc.nextInt</a:t>
            </a:r>
            <a:r>
              <a:rPr lang="en-IN" sz="3200" dirty="0">
                <a:latin typeface="Garamond"/>
                <a:ea typeface="Garamond"/>
                <a:cs typeface="Garamond"/>
                <a:sym typeface="Garamond"/>
              </a:rPr>
              <a:t>();</a:t>
            </a: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a:p>
            <a:pPr marL="0" lvl="0" indent="0" algn="l" rtl="0">
              <a:spcBef>
                <a:spcPts val="0"/>
              </a:spcBef>
              <a:spcAft>
                <a:spcPts val="0"/>
              </a:spcAft>
              <a:buNone/>
            </a:pPr>
            <a:endParaRPr sz="3200" dirty="0">
              <a:latin typeface="Garamond"/>
              <a:ea typeface="Garamond"/>
              <a:cs typeface="Garamond"/>
              <a:sym typeface="Garamond"/>
            </a:endParaRPr>
          </a:p>
        </p:txBody>
      </p:sp>
      <p:sp>
        <p:nvSpPr>
          <p:cNvPr id="5" name="Google Shape;2392;g2aadbfbcd4d_0_266">
            <a:extLst>
              <a:ext uri="{FF2B5EF4-FFF2-40B4-BE49-F238E27FC236}">
                <a16:creationId xmlns:a16="http://schemas.microsoft.com/office/drawing/2014/main" id="{0CA87403-F024-3F6A-D9E5-B9D341513C83}"/>
              </a:ext>
            </a:extLst>
          </p:cNvPr>
          <p:cNvSpPr txBox="1"/>
          <p:nvPr/>
        </p:nvSpPr>
        <p:spPr>
          <a:xfrm>
            <a:off x="10910226" y="1398708"/>
            <a:ext cx="6006173" cy="27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latin typeface="Garamond"/>
                <a:ea typeface="Garamond"/>
                <a:cs typeface="Garamond"/>
                <a:sym typeface="Garamond"/>
              </a:rPr>
              <a:t>     for(int </a:t>
            </a:r>
            <a:r>
              <a:rPr lang="en-IN" sz="2800" dirty="0" err="1">
                <a:latin typeface="Garamond"/>
                <a:ea typeface="Garamond"/>
                <a:cs typeface="Garamond"/>
                <a:sym typeface="Garamond"/>
              </a:rPr>
              <a:t>i</a:t>
            </a:r>
            <a:r>
              <a:rPr lang="en-IN" sz="2800" dirty="0">
                <a:latin typeface="Garamond"/>
                <a:ea typeface="Garamond"/>
                <a:cs typeface="Garamond"/>
                <a:sym typeface="Garamond"/>
              </a:rPr>
              <a:t>=0;i&lt;</a:t>
            </a:r>
            <a:r>
              <a:rPr lang="en-IN" sz="2800" dirty="0" err="1">
                <a:latin typeface="Garamond"/>
                <a:ea typeface="Garamond"/>
                <a:cs typeface="Garamond"/>
                <a:sym typeface="Garamond"/>
              </a:rPr>
              <a:t>m;i</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String s = </a:t>
            </a:r>
            <a:r>
              <a:rPr lang="en-IN" sz="2800" dirty="0" err="1">
                <a:latin typeface="Garamond"/>
                <a:ea typeface="Garamond"/>
                <a:cs typeface="Garamond"/>
                <a:sym typeface="Garamond"/>
              </a:rPr>
              <a:t>sc.next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if (</a:t>
            </a:r>
            <a:r>
              <a:rPr lang="en-IN" sz="2800" dirty="0" err="1">
                <a:latin typeface="Garamond"/>
                <a:ea typeface="Garamond"/>
                <a:cs typeface="Garamond"/>
                <a:sym typeface="Garamond"/>
              </a:rPr>
              <a:t>s.equals</a:t>
            </a:r>
            <a:r>
              <a:rPr lang="en-IN" sz="2800" dirty="0">
                <a:latin typeface="Garamond"/>
                <a:ea typeface="Garamond"/>
                <a:cs typeface="Garamond"/>
                <a:sym typeface="Garamond"/>
              </a:rPr>
              <a:t>("Insert"))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a = </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b = </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a:solidFill>
                  <a:srgbClr val="FF0000"/>
                </a:solidFill>
                <a:latin typeface="Garamond"/>
                <a:ea typeface="Garamond"/>
                <a:cs typeface="Garamond"/>
                <a:sym typeface="Garamond"/>
              </a:rPr>
              <a:t> </a:t>
            </a:r>
            <a:r>
              <a:rPr lang="en-IN" sz="2800" dirty="0" err="1">
                <a:solidFill>
                  <a:srgbClr val="FF0000"/>
                </a:solidFill>
                <a:latin typeface="Garamond"/>
                <a:ea typeface="Garamond"/>
                <a:cs typeface="Garamond"/>
                <a:sym typeface="Garamond"/>
              </a:rPr>
              <a:t>list.add</a:t>
            </a:r>
            <a:r>
              <a:rPr lang="en-IN" sz="2800" dirty="0">
                <a:solidFill>
                  <a:srgbClr val="FF0000"/>
                </a:solidFill>
                <a:latin typeface="Garamond"/>
                <a:ea typeface="Garamond"/>
                <a:cs typeface="Garamond"/>
                <a:sym typeface="Garamond"/>
              </a:rPr>
              <a:t>(a, b);</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 else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x = </a:t>
            </a:r>
            <a:r>
              <a:rPr lang="en-IN" sz="2800" dirty="0" err="1">
                <a:latin typeface="Garamond"/>
                <a:ea typeface="Garamond"/>
                <a:cs typeface="Garamond"/>
                <a:sym typeface="Garamond"/>
              </a:rPr>
              <a:t>sc.nextInt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solidFill>
                  <a:srgbClr val="FF0000"/>
                </a:solidFill>
                <a:latin typeface="Garamond"/>
                <a:ea typeface="Garamond"/>
                <a:cs typeface="Garamond"/>
                <a:sym typeface="Garamond"/>
              </a:rPr>
              <a:t>list.remove</a:t>
            </a:r>
            <a:r>
              <a:rPr lang="en-IN" sz="2800" dirty="0">
                <a:solidFill>
                  <a:srgbClr val="FF0000"/>
                </a:solidFill>
                <a:latin typeface="Garamond"/>
                <a:ea typeface="Garamond"/>
                <a:cs typeface="Garamond"/>
                <a:sym typeface="Garamond"/>
              </a:rPr>
              <a:t>(x);</a:t>
            </a:r>
            <a:endParaRPr sz="2800" dirty="0">
              <a:solidFill>
                <a:srgbClr val="FF0000"/>
              </a:solidFill>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 (Integer </a:t>
            </a:r>
            <a:r>
              <a:rPr lang="en-IN" sz="2800" dirty="0" err="1">
                <a:latin typeface="Garamond"/>
                <a:ea typeface="Garamond"/>
                <a:cs typeface="Garamond"/>
                <a:sym typeface="Garamond"/>
              </a:rPr>
              <a:t>i</a:t>
            </a:r>
            <a:r>
              <a:rPr lang="en-IN" sz="2800" dirty="0">
                <a:latin typeface="Garamond"/>
                <a:ea typeface="Garamond"/>
                <a:cs typeface="Garamond"/>
                <a:sym typeface="Garamond"/>
              </a:rPr>
              <a:t> : list)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System.out.print</a:t>
            </a:r>
            <a:r>
              <a:rPr lang="en-IN" sz="2800" dirty="0">
                <a:latin typeface="Garamond"/>
                <a:ea typeface="Garamond"/>
                <a:cs typeface="Garamond"/>
                <a:sym typeface="Garamond"/>
              </a:rPr>
              <a:t>(</a:t>
            </a:r>
            <a:r>
              <a:rPr lang="en-IN" sz="2800" dirty="0" err="1">
                <a:latin typeface="Garamond"/>
                <a:ea typeface="Garamond"/>
                <a:cs typeface="Garamond"/>
                <a:sym typeface="Garamond"/>
              </a:rPr>
              <a:t>i</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solidFill>
                <a:schemeClr val="accent1"/>
              </a:solidFill>
              <a:latin typeface="Garamond"/>
              <a:ea typeface="Garamond"/>
              <a:cs typeface="Garamond"/>
              <a:sym typeface="Garamond"/>
            </a:endParaRPr>
          </a:p>
        </p:txBody>
      </p:sp>
    </p:spTree>
    <p:extLst>
      <p:ext uri="{BB962C8B-B14F-4D97-AF65-F5344CB8AC3E}">
        <p14:creationId xmlns:p14="http://schemas.microsoft.com/office/powerpoint/2010/main" val="3116555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1E3EF2BC-D925-1827-B95F-CA2AD1A0A02E}"/>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7424844F-6FA4-B0F1-AF68-75350F25E5BF}"/>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4</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240CD0E7-1B25-C432-C113-B6561E3C0871}"/>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66</a:t>
            </a:fld>
            <a:endParaRPr/>
          </a:p>
        </p:txBody>
      </p:sp>
      <p:pic>
        <p:nvPicPr>
          <p:cNvPr id="2052" name="Picture 4">
            <a:extLst>
              <a:ext uri="{FF2B5EF4-FFF2-40B4-BE49-F238E27FC236}">
                <a16:creationId xmlns:a16="http://schemas.microsoft.com/office/drawing/2014/main" id="{A73D1800-AF92-E951-BDB5-C5754BBB9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C7F40CD9-E68E-65FB-7465-647348ACB613}"/>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Google Shape;2400;g2aadbfbcd4d_0_284">
            <a:extLst>
              <a:ext uri="{FF2B5EF4-FFF2-40B4-BE49-F238E27FC236}">
                <a16:creationId xmlns:a16="http://schemas.microsoft.com/office/drawing/2014/main" id="{E1E1AA8C-C9E4-B4CC-BA51-FACCE961DF2F}"/>
              </a:ext>
            </a:extLst>
          </p:cNvPr>
          <p:cNvPicPr preferRelativeResize="0"/>
          <p:nvPr/>
        </p:nvPicPr>
        <p:blipFill>
          <a:blip r:embed="rId6">
            <a:alphaModFix/>
          </a:blip>
          <a:stretch>
            <a:fillRect/>
          </a:stretch>
        </p:blipFill>
        <p:spPr>
          <a:xfrm>
            <a:off x="1981200" y="1028699"/>
            <a:ext cx="15240000" cy="8259815"/>
          </a:xfrm>
          <a:prstGeom prst="rect">
            <a:avLst/>
          </a:prstGeom>
          <a:noFill/>
          <a:ln>
            <a:noFill/>
          </a:ln>
        </p:spPr>
      </p:pic>
    </p:spTree>
    <p:extLst>
      <p:ext uri="{BB962C8B-B14F-4D97-AF65-F5344CB8AC3E}">
        <p14:creationId xmlns:p14="http://schemas.microsoft.com/office/powerpoint/2010/main" val="3694058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40DEEF8B-42AA-8E08-75D5-FADF8850458A}"/>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56152B97-948B-B313-B858-6820A22E9E17}"/>
              </a:ext>
            </a:extLst>
          </p:cNvPr>
          <p:cNvSpPr txBox="1">
            <a:spLocks noGrp="1"/>
          </p:cNvSpPr>
          <p:nvPr>
            <p:ph type="ctrTitle" idx="4294967295"/>
          </p:nvPr>
        </p:nvSpPr>
        <p:spPr>
          <a:xfrm>
            <a:off x="1828800" y="53168"/>
            <a:ext cx="9816000" cy="1258392"/>
          </a:xfrm>
          <a:prstGeom prst="rect">
            <a:avLst/>
          </a:prstGeom>
        </p:spPr>
        <p:txBody>
          <a:bodyPr spcFirstLastPara="1" vert="horz" wrap="square" lIns="182850" tIns="182850" rIns="182850" bIns="182850" rtlCol="0" anchor="ctr" anchorCtr="0">
            <a:noAutofit/>
          </a:bodyPr>
          <a:lstStyle/>
          <a:p>
            <a:pPr algn="l">
              <a:spcBef>
                <a:spcPts val="0"/>
              </a:spcBef>
            </a:pPr>
            <a:r>
              <a:rPr lang="en" sz="5600" b="1" dirty="0">
                <a:solidFill>
                  <a:srgbClr val="C00000"/>
                </a:solidFill>
                <a:latin typeface="Garamond" panose="02020404030301010803" pitchFamily="18" charset="0"/>
              </a:rPr>
              <a:t>Problem Statement 4</a:t>
            </a:r>
            <a:endParaRPr sz="56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A813C7A8-560A-16AA-CE68-F408E3A24FCD}"/>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67</a:t>
            </a:fld>
            <a:endParaRPr/>
          </a:p>
        </p:txBody>
      </p:sp>
      <p:pic>
        <p:nvPicPr>
          <p:cNvPr id="2052" name="Picture 4">
            <a:extLst>
              <a:ext uri="{FF2B5EF4-FFF2-40B4-BE49-F238E27FC236}">
                <a16:creationId xmlns:a16="http://schemas.microsoft.com/office/drawing/2014/main" id="{85C81C6F-6562-62C4-385E-53D6D700E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6" y="0"/>
            <a:ext cx="1662344" cy="166234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ED1214C4-02D4-7A68-F2BC-EA6587698136}"/>
              </a:ext>
            </a:extLst>
          </p:cNvPr>
          <p:cNvSpPr/>
          <p:nvPr/>
        </p:nvSpPr>
        <p:spPr>
          <a:xfrm rot="-10800000">
            <a:off x="14056" y="9639300"/>
            <a:ext cx="18288000" cy="647700"/>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Google Shape;2408;g2aadbfbcd4d_0_292">
            <a:extLst>
              <a:ext uri="{FF2B5EF4-FFF2-40B4-BE49-F238E27FC236}">
                <a16:creationId xmlns:a16="http://schemas.microsoft.com/office/drawing/2014/main" id="{1AB76C70-197E-C2C7-974C-7EC93F23F593}"/>
              </a:ext>
            </a:extLst>
          </p:cNvPr>
          <p:cNvPicPr preferRelativeResize="0"/>
          <p:nvPr/>
        </p:nvPicPr>
        <p:blipFill>
          <a:blip r:embed="rId6">
            <a:alphaModFix/>
          </a:blip>
          <a:stretch>
            <a:fillRect/>
          </a:stretch>
        </p:blipFill>
        <p:spPr>
          <a:xfrm>
            <a:off x="685800" y="1801941"/>
            <a:ext cx="7460572" cy="7197543"/>
          </a:xfrm>
          <a:prstGeom prst="rect">
            <a:avLst/>
          </a:prstGeom>
          <a:noFill/>
          <a:ln>
            <a:noFill/>
          </a:ln>
        </p:spPr>
      </p:pic>
      <p:pic>
        <p:nvPicPr>
          <p:cNvPr id="5" name="Google Shape;2409;g2aadbfbcd4d_0_292">
            <a:extLst>
              <a:ext uri="{FF2B5EF4-FFF2-40B4-BE49-F238E27FC236}">
                <a16:creationId xmlns:a16="http://schemas.microsoft.com/office/drawing/2014/main" id="{EBC121D6-4782-85DF-561E-DB55F794E2D1}"/>
              </a:ext>
            </a:extLst>
          </p:cNvPr>
          <p:cNvPicPr preferRelativeResize="0"/>
          <p:nvPr/>
        </p:nvPicPr>
        <p:blipFill>
          <a:blip r:embed="rId7">
            <a:alphaModFix/>
          </a:blip>
          <a:stretch>
            <a:fillRect/>
          </a:stretch>
        </p:blipFill>
        <p:spPr>
          <a:xfrm>
            <a:off x="8077200" y="2400300"/>
            <a:ext cx="9601200" cy="6324600"/>
          </a:xfrm>
          <a:prstGeom prst="rect">
            <a:avLst/>
          </a:prstGeom>
          <a:noFill/>
          <a:ln>
            <a:noFill/>
          </a:ln>
        </p:spPr>
      </p:pic>
    </p:spTree>
    <p:extLst>
      <p:ext uri="{BB962C8B-B14F-4D97-AF65-F5344CB8AC3E}">
        <p14:creationId xmlns:p14="http://schemas.microsoft.com/office/powerpoint/2010/main" val="1848916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F7108466-6FA5-4C1A-8A14-835F35676EEA}"/>
            </a:ext>
          </a:extLst>
        </p:cNvPr>
        <p:cNvGrpSpPr/>
        <p:nvPr/>
      </p:nvGrpSpPr>
      <p:grpSpPr>
        <a:xfrm>
          <a:off x="0" y="0"/>
          <a:ext cx="0" cy="0"/>
          <a:chOff x="0" y="0"/>
          <a:chExt cx="0" cy="0"/>
        </a:xfrm>
      </p:grpSpPr>
      <p:sp>
        <p:nvSpPr>
          <p:cNvPr id="103" name="Google Shape;103;p14">
            <a:extLst>
              <a:ext uri="{FF2B5EF4-FFF2-40B4-BE49-F238E27FC236}">
                <a16:creationId xmlns:a16="http://schemas.microsoft.com/office/drawing/2014/main" id="{980DD0C6-0A6F-902C-9786-31A6E6EECA72}"/>
              </a:ext>
            </a:extLst>
          </p:cNvPr>
          <p:cNvSpPr txBox="1">
            <a:spLocks noGrp="1"/>
          </p:cNvSpPr>
          <p:nvPr>
            <p:ph type="ctrTitle" idx="4294967295"/>
          </p:nvPr>
        </p:nvSpPr>
        <p:spPr>
          <a:xfrm>
            <a:off x="1752600" y="236434"/>
            <a:ext cx="9816000" cy="1162274"/>
          </a:xfrm>
          <a:prstGeom prst="rect">
            <a:avLst/>
          </a:prstGeom>
        </p:spPr>
        <p:txBody>
          <a:bodyPr spcFirstLastPara="1" vert="horz" wrap="square" lIns="182850" tIns="182850" rIns="182850" bIns="182850" rtlCol="0" anchor="ctr" anchorCtr="0">
            <a:noAutofit/>
          </a:bodyPr>
          <a:lstStyle/>
          <a:p>
            <a:pPr algn="l">
              <a:spcBef>
                <a:spcPts val="0"/>
              </a:spcBef>
            </a:pPr>
            <a:r>
              <a:rPr lang="en" sz="7200" b="1" dirty="0">
                <a:solidFill>
                  <a:srgbClr val="C00000"/>
                </a:solidFill>
                <a:latin typeface="Garamond" panose="02020404030301010803" pitchFamily="18" charset="0"/>
              </a:rPr>
              <a:t>Solution</a:t>
            </a:r>
            <a:endParaRPr sz="7200" b="1" dirty="0">
              <a:solidFill>
                <a:srgbClr val="C00000"/>
              </a:solidFill>
              <a:latin typeface="Garamond" panose="02020404030301010803" pitchFamily="18" charset="0"/>
            </a:endParaRPr>
          </a:p>
        </p:txBody>
      </p:sp>
      <p:sp>
        <p:nvSpPr>
          <p:cNvPr id="105" name="Google Shape;105;p14">
            <a:extLst>
              <a:ext uri="{FF2B5EF4-FFF2-40B4-BE49-F238E27FC236}">
                <a16:creationId xmlns:a16="http://schemas.microsoft.com/office/drawing/2014/main" id="{5E7F7D51-E2EA-0B85-CD31-0D0F02B6AA80}"/>
              </a:ext>
            </a:extLst>
          </p:cNvPr>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68</a:t>
            </a:fld>
            <a:endParaRPr/>
          </a:p>
        </p:txBody>
      </p:sp>
      <p:pic>
        <p:nvPicPr>
          <p:cNvPr id="3074" name="Picture 2">
            <a:extLst>
              <a:ext uri="{FF2B5EF4-FFF2-40B4-BE49-F238E27FC236}">
                <a16:creationId xmlns:a16="http://schemas.microsoft.com/office/drawing/2014/main" id="{A66AA7FA-6C61-205A-6C46-9D6D3554A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17" y="372413"/>
            <a:ext cx="1445183" cy="144518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94981C92-74B2-858B-D052-8223BE4DAF93}"/>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Google Shape;2422;g2aadbfbcd4d_0_301">
            <a:extLst>
              <a:ext uri="{FF2B5EF4-FFF2-40B4-BE49-F238E27FC236}">
                <a16:creationId xmlns:a16="http://schemas.microsoft.com/office/drawing/2014/main" id="{C720CFAE-881B-FAC0-0AE6-2C7780CD4823}"/>
              </a:ext>
            </a:extLst>
          </p:cNvPr>
          <p:cNvSpPr txBox="1"/>
          <p:nvPr/>
        </p:nvSpPr>
        <p:spPr>
          <a:xfrm>
            <a:off x="1752600" y="1181100"/>
            <a:ext cx="9409000" cy="75097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Garamond"/>
                <a:ea typeface="Garamond"/>
                <a:cs typeface="Garamond"/>
                <a:sym typeface="Garamond"/>
              </a:rPr>
              <a:t>import </a:t>
            </a:r>
            <a:r>
              <a:rPr lang="en-IN" sz="2800" dirty="0" err="1">
                <a:latin typeface="Garamond"/>
                <a:ea typeface="Garamond"/>
                <a:cs typeface="Garamond"/>
                <a:sym typeface="Garamond"/>
              </a:rPr>
              <a:t>java.util</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class HelloWorld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public static void main(String[] </a:t>
            </a:r>
            <a:r>
              <a:rPr lang="en-IN" sz="2800" dirty="0" err="1">
                <a:latin typeface="Garamond"/>
                <a:ea typeface="Garamond"/>
                <a:cs typeface="Garamond"/>
                <a:sym typeface="Garamond"/>
              </a:rPr>
              <a:t>args</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Scanner scan = new Scanner(System.in);</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n = </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 Save numbers in 2-D </a:t>
            </a:r>
            <a:r>
              <a:rPr lang="en-IN" sz="2800" dirty="0" err="1">
                <a:latin typeface="Garamond"/>
                <a:ea typeface="Garamond"/>
                <a:cs typeface="Garamond"/>
                <a:sym typeface="Garamond"/>
              </a:rPr>
              <a:t>ArrayList</a:t>
            </a: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ArrayList</a:t>
            </a:r>
            <a:r>
              <a:rPr lang="en-IN" sz="2800" dirty="0">
                <a:latin typeface="Garamond"/>
                <a:ea typeface="Garamond"/>
                <a:cs typeface="Garamond"/>
                <a:sym typeface="Garamond"/>
              </a:rPr>
              <a:t>&lt;</a:t>
            </a:r>
            <a:r>
              <a:rPr lang="en-IN" sz="2800" dirty="0" err="1">
                <a:latin typeface="Garamond"/>
                <a:ea typeface="Garamond"/>
                <a:cs typeface="Garamond"/>
                <a:sym typeface="Garamond"/>
              </a:rPr>
              <a:t>ArrayList</a:t>
            </a:r>
            <a:r>
              <a:rPr lang="en-IN" sz="2800" dirty="0">
                <a:latin typeface="Garamond"/>
                <a:ea typeface="Garamond"/>
                <a:cs typeface="Garamond"/>
                <a:sym typeface="Garamond"/>
              </a:rPr>
              <a:t>&lt;Integer&gt;&gt; lists = new </a:t>
            </a:r>
            <a:r>
              <a:rPr lang="en-IN" sz="2800" dirty="0" err="1">
                <a:latin typeface="Garamond"/>
                <a:ea typeface="Garamond"/>
                <a:cs typeface="Garamond"/>
                <a:sym typeface="Garamond"/>
              </a:rPr>
              <a:t>ArrayList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 (int row = 0; row &lt; n; row++)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int d = </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ArrayList</a:t>
            </a:r>
            <a:r>
              <a:rPr lang="en-IN" sz="2800" dirty="0">
                <a:latin typeface="Garamond"/>
                <a:ea typeface="Garamond"/>
                <a:cs typeface="Garamond"/>
                <a:sym typeface="Garamond"/>
              </a:rPr>
              <a:t>&lt;Integer&gt; list = new </a:t>
            </a:r>
            <a:r>
              <a:rPr lang="en-IN" sz="2800" dirty="0" err="1">
                <a:latin typeface="Garamond"/>
                <a:ea typeface="Garamond"/>
                <a:cs typeface="Garamond"/>
                <a:sym typeface="Garamond"/>
              </a:rPr>
              <a:t>ArrayList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for (int col = 0; col &lt; d; col++)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list.add</a:t>
            </a:r>
            <a:r>
              <a:rPr lang="en-IN" sz="2800" dirty="0">
                <a:latin typeface="Garamond"/>
                <a:ea typeface="Garamond"/>
                <a:cs typeface="Garamond"/>
                <a:sym typeface="Garamond"/>
              </a:rPr>
              <a:t>(</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lists.add</a:t>
            </a:r>
            <a:r>
              <a:rPr lang="en-IN" sz="2800" dirty="0">
                <a:latin typeface="Garamond"/>
                <a:ea typeface="Garamond"/>
                <a:cs typeface="Garamond"/>
                <a:sym typeface="Garamond"/>
              </a:rPr>
              <a:t>(list);</a:t>
            </a:r>
            <a:endParaRPr sz="2800" dirty="0">
              <a:latin typeface="Garamond"/>
              <a:ea typeface="Garamond"/>
              <a:cs typeface="Garamond"/>
              <a:sym typeface="Garamond"/>
            </a:endParaRP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p:txBody>
      </p:sp>
      <p:sp>
        <p:nvSpPr>
          <p:cNvPr id="6" name="Google Shape;2422;g2aadbfbcd4d_0_301">
            <a:extLst>
              <a:ext uri="{FF2B5EF4-FFF2-40B4-BE49-F238E27FC236}">
                <a16:creationId xmlns:a16="http://schemas.microsoft.com/office/drawing/2014/main" id="{A9DEAD6F-CAB3-90A9-D309-95B36C168BC1}"/>
              </a:ext>
            </a:extLst>
          </p:cNvPr>
          <p:cNvSpPr txBox="1"/>
          <p:nvPr/>
        </p:nvSpPr>
        <p:spPr>
          <a:xfrm>
            <a:off x="9848054" y="817571"/>
            <a:ext cx="7238400" cy="75097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dirty="0">
                <a:latin typeface="Garamond"/>
                <a:ea typeface="Garamond"/>
                <a:cs typeface="Garamond"/>
                <a:sym typeface="Garamond"/>
              </a:rPr>
              <a:t>/* Answer the queries */</a:t>
            </a:r>
          </a:p>
          <a:p>
            <a:pPr marL="0" lvl="0" indent="0" algn="l" rtl="0">
              <a:spcBef>
                <a:spcPts val="0"/>
              </a:spcBef>
              <a:spcAft>
                <a:spcPts val="0"/>
              </a:spcAft>
              <a:buNone/>
            </a:pPr>
            <a:r>
              <a:rPr lang="en-IN" sz="2800" dirty="0">
                <a:latin typeface="Garamond"/>
                <a:ea typeface="Garamond"/>
                <a:cs typeface="Garamond"/>
                <a:sym typeface="Garamond"/>
              </a:rPr>
              <a:t>        int q = </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p>
          <a:p>
            <a:pPr marL="0" lvl="0" indent="0" algn="l" rtl="0">
              <a:spcBef>
                <a:spcPts val="0"/>
              </a:spcBef>
              <a:spcAft>
                <a:spcPts val="0"/>
              </a:spcAft>
              <a:buNone/>
            </a:pPr>
            <a:r>
              <a:rPr lang="en-IN" sz="2800" dirty="0">
                <a:latin typeface="Garamond"/>
                <a:ea typeface="Garamond"/>
                <a:cs typeface="Garamond"/>
                <a:sym typeface="Garamond"/>
              </a:rPr>
              <a:t>        for (int </a:t>
            </a:r>
            <a:r>
              <a:rPr lang="en-IN" sz="2800" dirty="0" err="1">
                <a:latin typeface="Garamond"/>
                <a:ea typeface="Garamond"/>
                <a:cs typeface="Garamond"/>
                <a:sym typeface="Garamond"/>
              </a:rPr>
              <a:t>i</a:t>
            </a:r>
            <a:r>
              <a:rPr lang="en-IN" sz="2800" dirty="0">
                <a:latin typeface="Garamond"/>
                <a:ea typeface="Garamond"/>
                <a:cs typeface="Garamond"/>
                <a:sym typeface="Garamond"/>
              </a:rPr>
              <a:t> = 0; </a:t>
            </a:r>
            <a:r>
              <a:rPr lang="en-IN" sz="2800" dirty="0" err="1">
                <a:latin typeface="Garamond"/>
                <a:ea typeface="Garamond"/>
                <a:cs typeface="Garamond"/>
                <a:sym typeface="Garamond"/>
              </a:rPr>
              <a:t>i</a:t>
            </a:r>
            <a:r>
              <a:rPr lang="en-IN" sz="2800" dirty="0">
                <a:latin typeface="Garamond"/>
                <a:ea typeface="Garamond"/>
                <a:cs typeface="Garamond"/>
                <a:sym typeface="Garamond"/>
              </a:rPr>
              <a:t> &lt; q; </a:t>
            </a:r>
            <a:r>
              <a:rPr lang="en-IN" sz="2800" dirty="0" err="1">
                <a:latin typeface="Garamond"/>
                <a:ea typeface="Garamond"/>
                <a:cs typeface="Garamond"/>
                <a:sym typeface="Garamond"/>
              </a:rPr>
              <a:t>i</a:t>
            </a:r>
            <a:r>
              <a:rPr lang="en-IN" sz="2800" dirty="0">
                <a:latin typeface="Garamond"/>
                <a:ea typeface="Garamond"/>
                <a:cs typeface="Garamond"/>
                <a:sym typeface="Garamond"/>
              </a:rPr>
              <a:t>++) {</a:t>
            </a:r>
          </a:p>
          <a:p>
            <a:pPr marL="0" lvl="0" indent="0" algn="l" rtl="0">
              <a:spcBef>
                <a:spcPts val="0"/>
              </a:spcBef>
              <a:spcAft>
                <a:spcPts val="0"/>
              </a:spcAft>
              <a:buNone/>
            </a:pPr>
            <a:r>
              <a:rPr lang="en-IN" sz="2800" dirty="0">
                <a:latin typeface="Garamond"/>
                <a:ea typeface="Garamond"/>
                <a:cs typeface="Garamond"/>
                <a:sym typeface="Garamond"/>
              </a:rPr>
              <a:t>            int x = </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p>
          <a:p>
            <a:pPr marL="0" lvl="0" indent="0" algn="l" rtl="0">
              <a:spcBef>
                <a:spcPts val="0"/>
              </a:spcBef>
              <a:spcAft>
                <a:spcPts val="0"/>
              </a:spcAft>
              <a:buNone/>
            </a:pPr>
            <a:r>
              <a:rPr lang="en-IN" sz="2800" dirty="0">
                <a:latin typeface="Garamond"/>
                <a:ea typeface="Garamond"/>
                <a:cs typeface="Garamond"/>
                <a:sym typeface="Garamond"/>
              </a:rPr>
              <a:t>            int y = </a:t>
            </a:r>
            <a:r>
              <a:rPr lang="en-IN" sz="2800" dirty="0" err="1">
                <a:latin typeface="Garamond"/>
                <a:ea typeface="Garamond"/>
                <a:cs typeface="Garamond"/>
                <a:sym typeface="Garamond"/>
              </a:rPr>
              <a:t>scan.nextInt</a:t>
            </a:r>
            <a:r>
              <a:rPr lang="en-IN" sz="2800" dirty="0">
                <a:latin typeface="Garamond"/>
                <a:ea typeface="Garamond"/>
                <a:cs typeface="Garamond"/>
                <a:sym typeface="Garamond"/>
              </a:rPr>
              <a:t>();</a:t>
            </a: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ArrayList</a:t>
            </a:r>
            <a:r>
              <a:rPr lang="en-IN" sz="2800" dirty="0">
                <a:latin typeface="Garamond"/>
                <a:ea typeface="Garamond"/>
                <a:cs typeface="Garamond"/>
                <a:sym typeface="Garamond"/>
              </a:rPr>
              <a:t>&lt;Integer&gt; list = </a:t>
            </a:r>
            <a:r>
              <a:rPr lang="en-IN" sz="2800" dirty="0" err="1">
                <a:latin typeface="Garamond"/>
                <a:ea typeface="Garamond"/>
                <a:cs typeface="Garamond"/>
                <a:sym typeface="Garamond"/>
              </a:rPr>
              <a:t>lists.get</a:t>
            </a:r>
            <a:r>
              <a:rPr lang="en-IN" sz="2800" dirty="0">
                <a:latin typeface="Garamond"/>
                <a:ea typeface="Garamond"/>
                <a:cs typeface="Garamond"/>
                <a:sym typeface="Garamond"/>
              </a:rPr>
              <a:t>(x-1);</a:t>
            </a:r>
          </a:p>
          <a:p>
            <a:pPr marL="0" lvl="0" indent="0" algn="l" rtl="0">
              <a:spcBef>
                <a:spcPts val="0"/>
              </a:spcBef>
              <a:spcAft>
                <a:spcPts val="0"/>
              </a:spcAft>
              <a:buNone/>
            </a:pPr>
            <a:r>
              <a:rPr lang="en-IN" sz="2800" dirty="0">
                <a:latin typeface="Garamond"/>
                <a:ea typeface="Garamond"/>
                <a:cs typeface="Garamond"/>
                <a:sym typeface="Garamond"/>
              </a:rPr>
              <a:t>            if (y &lt;= </a:t>
            </a:r>
            <a:r>
              <a:rPr lang="en-IN" sz="2800" dirty="0" err="1">
                <a:latin typeface="Garamond"/>
                <a:ea typeface="Garamond"/>
                <a:cs typeface="Garamond"/>
                <a:sym typeface="Garamond"/>
              </a:rPr>
              <a:t>list.size</a:t>
            </a:r>
            <a:r>
              <a:rPr lang="en-IN" sz="2800" dirty="0">
                <a:latin typeface="Garamond"/>
                <a:ea typeface="Garamond"/>
                <a:cs typeface="Garamond"/>
                <a:sym typeface="Garamond"/>
              </a:rPr>
              <a:t>()) {</a:t>
            </a: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System.out.println</a:t>
            </a:r>
            <a:r>
              <a:rPr lang="en-IN" sz="2800" dirty="0">
                <a:latin typeface="Garamond"/>
                <a:ea typeface="Garamond"/>
                <a:cs typeface="Garamond"/>
                <a:sym typeface="Garamond"/>
              </a:rPr>
              <a:t>(</a:t>
            </a:r>
            <a:r>
              <a:rPr lang="en-IN" sz="2800" dirty="0" err="1">
                <a:latin typeface="Garamond"/>
                <a:ea typeface="Garamond"/>
                <a:cs typeface="Garamond"/>
                <a:sym typeface="Garamond"/>
              </a:rPr>
              <a:t>list.get</a:t>
            </a:r>
            <a:r>
              <a:rPr lang="en-IN" sz="2800" dirty="0">
                <a:latin typeface="Garamond"/>
                <a:ea typeface="Garamond"/>
                <a:cs typeface="Garamond"/>
                <a:sym typeface="Garamond"/>
              </a:rPr>
              <a:t>(y-1));</a:t>
            </a:r>
          </a:p>
          <a:p>
            <a:pPr marL="0" lvl="0" indent="0" algn="l" rtl="0">
              <a:spcBef>
                <a:spcPts val="0"/>
              </a:spcBef>
              <a:spcAft>
                <a:spcPts val="0"/>
              </a:spcAft>
              <a:buNone/>
            </a:pPr>
            <a:r>
              <a:rPr lang="en-IN" sz="2800" dirty="0">
                <a:latin typeface="Garamond"/>
                <a:ea typeface="Garamond"/>
                <a:cs typeface="Garamond"/>
                <a:sym typeface="Garamond"/>
              </a:rPr>
              <a:t>            } else {</a:t>
            </a:r>
          </a:p>
          <a:p>
            <a:pPr marL="0" lvl="0" indent="0" algn="l" rtl="0">
              <a:spcBef>
                <a:spcPts val="0"/>
              </a:spcBef>
              <a:spcAft>
                <a:spcPts val="0"/>
              </a:spcAft>
              <a:buNone/>
            </a:pPr>
            <a:r>
              <a:rPr lang="en-IN" sz="2800" dirty="0">
                <a:latin typeface="Garamond"/>
                <a:ea typeface="Garamond"/>
                <a:cs typeface="Garamond"/>
                <a:sym typeface="Garamond"/>
              </a:rPr>
              <a:t>                </a:t>
            </a:r>
            <a:r>
              <a:rPr lang="en-IN" sz="2800" dirty="0" err="1">
                <a:latin typeface="Garamond"/>
                <a:ea typeface="Garamond"/>
                <a:cs typeface="Garamond"/>
                <a:sym typeface="Garamond"/>
              </a:rPr>
              <a:t>System.out.println</a:t>
            </a:r>
            <a:r>
              <a:rPr lang="en-IN" sz="2800" dirty="0">
                <a:latin typeface="Garamond"/>
                <a:ea typeface="Garamond"/>
                <a:cs typeface="Garamond"/>
                <a:sym typeface="Garamond"/>
              </a:rPr>
              <a:t>("ERROR!");</a:t>
            </a:r>
          </a:p>
          <a:p>
            <a:pPr marL="0" lvl="0" indent="0" algn="l" rtl="0">
              <a:spcBef>
                <a:spcPts val="0"/>
              </a:spcBef>
              <a:spcAft>
                <a:spcPts val="0"/>
              </a:spcAft>
              <a:buNone/>
            </a:pPr>
            <a:r>
              <a:rPr lang="en-IN" sz="2800" dirty="0">
                <a:latin typeface="Garamond"/>
                <a:ea typeface="Garamond"/>
                <a:cs typeface="Garamond"/>
                <a:sym typeface="Garamond"/>
              </a:rPr>
              <a:t>            }</a:t>
            </a:r>
          </a:p>
          <a:p>
            <a:pPr marL="0" lvl="0" indent="0" algn="l" rtl="0">
              <a:spcBef>
                <a:spcPts val="0"/>
              </a:spcBef>
              <a:spcAft>
                <a:spcPts val="0"/>
              </a:spcAft>
              <a:buNone/>
            </a:pPr>
            <a:r>
              <a:rPr lang="en-IN" sz="2800" dirty="0">
                <a:latin typeface="Garamond"/>
                <a:ea typeface="Garamond"/>
                <a:cs typeface="Garamond"/>
                <a:sym typeface="Garamond"/>
              </a:rPr>
              <a:t>        }</a:t>
            </a:r>
          </a:p>
          <a:p>
            <a:pPr marL="0" lvl="0" indent="0" algn="l" rtl="0">
              <a:spcBef>
                <a:spcPts val="0"/>
              </a:spcBef>
              <a:spcAft>
                <a:spcPts val="0"/>
              </a:spcAft>
              <a:buNone/>
            </a:pPr>
            <a:r>
              <a:rPr lang="en-IN" sz="2800" dirty="0">
                <a:latin typeface="Garamond"/>
                <a:ea typeface="Garamond"/>
                <a:cs typeface="Garamond"/>
                <a:sym typeface="Garamond"/>
              </a:rPr>
              <a:t> </a:t>
            </a: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a:p>
            <a:pPr marL="0" lvl="0" indent="0" algn="l" rtl="0">
              <a:spcBef>
                <a:spcPts val="0"/>
              </a:spcBef>
              <a:spcAft>
                <a:spcPts val="0"/>
              </a:spcAft>
              <a:buNone/>
            </a:pPr>
            <a:endParaRPr sz="2800" dirty="0">
              <a:latin typeface="Garamond"/>
              <a:ea typeface="Garamond"/>
              <a:cs typeface="Garamond"/>
              <a:sym typeface="Garamond"/>
            </a:endParaRPr>
          </a:p>
        </p:txBody>
      </p:sp>
    </p:spTree>
    <p:extLst>
      <p:ext uri="{BB962C8B-B14F-4D97-AF65-F5344CB8AC3E}">
        <p14:creationId xmlns:p14="http://schemas.microsoft.com/office/powerpoint/2010/main" val="2742294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3" name="Google Shape;323;p30"/>
          <p:cNvCxnSpPr/>
          <p:nvPr/>
        </p:nvCxnSpPr>
        <p:spPr>
          <a:xfrm>
            <a:off x="12900" y="2857500"/>
            <a:ext cx="47946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4743250" y="1633100"/>
            <a:ext cx="9816000" cy="2319600"/>
          </a:xfrm>
          <a:prstGeom prst="rect">
            <a:avLst/>
          </a:prstGeom>
        </p:spPr>
        <p:txBody>
          <a:bodyPr spcFirstLastPara="1" vert="horz" wrap="square" lIns="182850" tIns="182850" rIns="182850" bIns="182850" rtlCol="0" anchor="ctr" anchorCtr="0">
            <a:noAutofit/>
          </a:bodyPr>
          <a:lstStyle/>
          <a:p>
            <a:pPr algn="l">
              <a:spcBef>
                <a:spcPts val="0"/>
              </a:spcBef>
            </a:pPr>
            <a:r>
              <a:rPr lang="en" sz="12000" b="1" dirty="0">
                <a:latin typeface="Garamond" panose="02020404030301010803" pitchFamily="18" charset="0"/>
              </a:rPr>
              <a:t>Thank you!</a:t>
            </a:r>
            <a:endParaRPr sz="12000" b="1" dirty="0">
              <a:latin typeface="Garamond" panose="02020404030301010803" pitchFamily="18" charset="0"/>
            </a:endParaRPr>
          </a:p>
        </p:txBody>
      </p:sp>
      <p:cxnSp>
        <p:nvCxnSpPr>
          <p:cNvPr id="325" name="Google Shape;325;p30"/>
          <p:cNvCxnSpPr/>
          <p:nvPr/>
        </p:nvCxnSpPr>
        <p:spPr>
          <a:xfrm>
            <a:off x="11179600" y="2857500"/>
            <a:ext cx="71082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1663850" y="1718350"/>
            <a:ext cx="2278200" cy="2278200"/>
          </a:xfrm>
          <a:prstGeom prst="ellipse">
            <a:avLst/>
          </a:prstGeom>
          <a:solidFill>
            <a:srgbClr val="FFCD00"/>
          </a:solidFill>
          <a:ln>
            <a:noFill/>
          </a:ln>
        </p:spPr>
        <p:txBody>
          <a:bodyPr spcFirstLastPara="1" wrap="square" lIns="182850" tIns="182850" rIns="182850" bIns="182850" anchor="ctr" anchorCtr="0">
            <a:noAutofit/>
          </a:bodyPr>
          <a:lstStyle/>
          <a:p>
            <a:endParaRPr sz="3600"/>
          </a:p>
        </p:txBody>
      </p:sp>
      <p:grpSp>
        <p:nvGrpSpPr>
          <p:cNvPr id="327" name="Google Shape;327;p30"/>
          <p:cNvGrpSpPr/>
          <p:nvPr/>
        </p:nvGrpSpPr>
        <p:grpSpPr>
          <a:xfrm>
            <a:off x="2297776" y="2381519"/>
            <a:ext cx="1011444" cy="951534"/>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30" name="Google Shape;330;p30"/>
          <p:cNvSpPr txBox="1">
            <a:spLocks noGrp="1"/>
          </p:cNvSpPr>
          <p:nvPr>
            <p:ph type="sldNum" idx="12"/>
          </p:nvPr>
        </p:nvSpPr>
        <p:spPr>
          <a:xfrm>
            <a:off x="17086454" y="9499702"/>
            <a:ext cx="1097400" cy="787200"/>
          </a:xfrm>
          <a:prstGeom prst="rect">
            <a:avLst/>
          </a:prstGeom>
        </p:spPr>
        <p:txBody>
          <a:bodyPr spcFirstLastPara="1" vert="horz" wrap="square" lIns="182850" tIns="182850" rIns="182850" bIns="182850" rtlCol="0" anchor="t" anchorCtr="0">
            <a:noAutofit/>
          </a:bodyPr>
          <a:lstStyle/>
          <a:p>
            <a:fld id="{00000000-1234-1234-1234-123412341234}" type="slidenum">
              <a:rPr lang="en"/>
              <a:pPr/>
              <a:t>69</a:t>
            </a:fld>
            <a:endParaRPr/>
          </a:p>
        </p:txBody>
      </p:sp>
      <p:sp>
        <p:nvSpPr>
          <p:cNvPr id="2" name="Freeform 4">
            <a:extLst>
              <a:ext uri="{FF2B5EF4-FFF2-40B4-BE49-F238E27FC236}">
                <a16:creationId xmlns:a16="http://schemas.microsoft.com/office/drawing/2014/main" id="{CDD4B8D1-2C07-17C4-BFC6-235200282D75}"/>
              </a:ext>
            </a:extLst>
          </p:cNvPr>
          <p:cNvSpPr/>
          <p:nvPr/>
        </p:nvSpPr>
        <p:spPr>
          <a:xfrm rot="-10800000">
            <a:off x="14056" y="8907262"/>
            <a:ext cx="18288000" cy="1379738"/>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76AC-6F90-2C6A-3DCD-DEEA2BF541E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D47E34D-3A60-9260-5EBA-C5B0625C2753}"/>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E6E6FC7F-AE9B-B016-D49C-028020DFED2E}"/>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DAE4B8F6-2A2B-B544-0C15-915B5A836655}"/>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26AF320E-450D-5873-33B2-F0F8AE66B2C6}"/>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6A0C1223-4A2D-70F9-3549-2B9D21B8769B}"/>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67F02848-56A9-A4EC-C519-A163262B474C}"/>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Autoboxing and Unboxing</a:t>
              </a:r>
            </a:p>
          </p:txBody>
        </p:sp>
      </p:grpSp>
      <p:grpSp>
        <p:nvGrpSpPr>
          <p:cNvPr id="41" name="Group 40">
            <a:extLst>
              <a:ext uri="{FF2B5EF4-FFF2-40B4-BE49-F238E27FC236}">
                <a16:creationId xmlns:a16="http://schemas.microsoft.com/office/drawing/2014/main" id="{D0841ABA-B8D1-2A1E-F4B1-D3F6CB564EE8}"/>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FD1B3FD3-0ACD-3717-F4A8-E5C9CB85D159}"/>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07A2E23B-1AAA-A02F-82E0-998EADE659D0}"/>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pic>
        <p:nvPicPr>
          <p:cNvPr id="3" name="Google Shape;2249;g2aadbfbcd4d_0_112">
            <a:extLst>
              <a:ext uri="{FF2B5EF4-FFF2-40B4-BE49-F238E27FC236}">
                <a16:creationId xmlns:a16="http://schemas.microsoft.com/office/drawing/2014/main" id="{F4117658-3186-50D0-AC67-B16C09636459}"/>
              </a:ext>
            </a:extLst>
          </p:cNvPr>
          <p:cNvPicPr preferRelativeResize="0"/>
          <p:nvPr/>
        </p:nvPicPr>
        <p:blipFill>
          <a:blip r:embed="rId9">
            <a:alphaModFix/>
          </a:blip>
          <a:stretch>
            <a:fillRect/>
          </a:stretch>
        </p:blipFill>
        <p:spPr>
          <a:xfrm>
            <a:off x="5562600" y="2290315"/>
            <a:ext cx="9300604" cy="3057184"/>
          </a:xfrm>
          <a:prstGeom prst="rect">
            <a:avLst/>
          </a:prstGeom>
          <a:noFill/>
          <a:ln>
            <a:noFill/>
          </a:ln>
        </p:spPr>
      </p:pic>
      <p:pic>
        <p:nvPicPr>
          <p:cNvPr id="4" name="Google Shape;2250;g2aadbfbcd4d_0_112">
            <a:extLst>
              <a:ext uri="{FF2B5EF4-FFF2-40B4-BE49-F238E27FC236}">
                <a16:creationId xmlns:a16="http://schemas.microsoft.com/office/drawing/2014/main" id="{065E126E-1397-A9B9-ABFB-D9E63C46477F}"/>
              </a:ext>
            </a:extLst>
          </p:cNvPr>
          <p:cNvPicPr preferRelativeResize="0"/>
          <p:nvPr/>
        </p:nvPicPr>
        <p:blipFill>
          <a:blip r:embed="rId10">
            <a:alphaModFix/>
          </a:blip>
          <a:stretch>
            <a:fillRect/>
          </a:stretch>
        </p:blipFill>
        <p:spPr>
          <a:xfrm>
            <a:off x="5582540" y="6119480"/>
            <a:ext cx="9525000" cy="3034504"/>
          </a:xfrm>
          <a:prstGeom prst="rect">
            <a:avLst/>
          </a:prstGeom>
          <a:noFill/>
          <a:ln>
            <a:noFill/>
          </a:ln>
        </p:spPr>
      </p:pic>
    </p:spTree>
    <p:extLst>
      <p:ext uri="{BB962C8B-B14F-4D97-AF65-F5344CB8AC3E}">
        <p14:creationId xmlns:p14="http://schemas.microsoft.com/office/powerpoint/2010/main" val="340403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E1CAF-9BF6-8B9C-2127-6CDF3B41F241}"/>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D4C56B7C-D5E7-441F-F6DF-DCBDB11C9FF4}"/>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031AFFEB-D8ED-E60B-135E-9426573A3C45}"/>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89B8F1B5-BE24-7897-57CF-2C427FD2744B}"/>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66E08CC6-9F0C-1D2F-9680-0F53ADA49CDA}"/>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540B6875-738E-DF12-6952-251283F50912}"/>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E12BFE4D-92C1-DCA4-2F22-C0884A76D32C}"/>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a:t>
              </a:r>
            </a:p>
          </p:txBody>
        </p:sp>
      </p:grpSp>
      <p:grpSp>
        <p:nvGrpSpPr>
          <p:cNvPr id="41" name="Group 40">
            <a:extLst>
              <a:ext uri="{FF2B5EF4-FFF2-40B4-BE49-F238E27FC236}">
                <a16:creationId xmlns:a16="http://schemas.microsoft.com/office/drawing/2014/main" id="{6B486D45-4B43-C406-28CC-D634B9564988}"/>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1F596AD7-FE2D-2C38-D705-C4E99FF15DAE}"/>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9927EF35-F3CB-3800-DA4E-D43A91958679}"/>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5" name="TextBox 4">
            <a:extLst>
              <a:ext uri="{FF2B5EF4-FFF2-40B4-BE49-F238E27FC236}">
                <a16:creationId xmlns:a16="http://schemas.microsoft.com/office/drawing/2014/main" id="{B3991B86-9184-C26F-6C50-7C1616D80B7E}"/>
              </a:ext>
            </a:extLst>
          </p:cNvPr>
          <p:cNvSpPr txBox="1"/>
          <p:nvPr/>
        </p:nvSpPr>
        <p:spPr>
          <a:xfrm>
            <a:off x="2514600" y="2213322"/>
            <a:ext cx="15240000" cy="6863417"/>
          </a:xfrm>
          <a:prstGeom prst="rect">
            <a:avLst/>
          </a:prstGeom>
          <a:noFill/>
        </p:spPr>
        <p:txBody>
          <a:bodyPr wrap="square">
            <a:spAutoFit/>
          </a:bodyPr>
          <a:lstStyle/>
          <a:p>
            <a:pPr algn="just"/>
            <a:r>
              <a:rPr lang="en-US" sz="4400" dirty="0">
                <a:latin typeface="Garamond" panose="02020404030301010803" pitchFamily="18" charset="0"/>
              </a:rPr>
              <a:t>The Integer class in Java is a wrapper class that wraps a value of the primitive type </a:t>
            </a:r>
            <a:r>
              <a:rPr lang="en-US" sz="4400" b="1" dirty="0">
                <a:solidFill>
                  <a:srgbClr val="C00000"/>
                </a:solidFill>
                <a:latin typeface="Garamond" panose="02020404030301010803" pitchFamily="18" charset="0"/>
              </a:rPr>
              <a:t>int</a:t>
            </a:r>
            <a:r>
              <a:rPr lang="en-US" sz="4400" dirty="0">
                <a:latin typeface="Garamond" panose="02020404030301010803" pitchFamily="18" charset="0"/>
              </a:rPr>
              <a:t> in an object. </a:t>
            </a:r>
          </a:p>
          <a:p>
            <a:pPr algn="just"/>
            <a:endParaRPr lang="en-US" sz="4400" dirty="0">
              <a:latin typeface="Garamond" panose="02020404030301010803" pitchFamily="18" charset="0"/>
            </a:endParaRPr>
          </a:p>
          <a:p>
            <a:pPr algn="just"/>
            <a:r>
              <a:rPr lang="en-US" sz="4400" dirty="0">
                <a:latin typeface="Garamond" panose="02020404030301010803" pitchFamily="18" charset="0"/>
              </a:rPr>
              <a:t>Example:</a:t>
            </a:r>
          </a:p>
          <a:p>
            <a:pPr algn="just"/>
            <a:endParaRPr lang="en-US" sz="4400" dirty="0">
              <a:latin typeface="Garamond" panose="02020404030301010803" pitchFamily="18" charset="0"/>
            </a:endParaRPr>
          </a:p>
          <a:p>
            <a:pPr algn="just"/>
            <a:r>
              <a:rPr lang="en-US" sz="4400" b="1" dirty="0">
                <a:solidFill>
                  <a:srgbClr val="0070C0"/>
                </a:solidFill>
                <a:latin typeface="Garamond" panose="02020404030301010803" pitchFamily="18" charset="0"/>
              </a:rPr>
              <a:t>Integer x=25;//boxing</a:t>
            </a:r>
          </a:p>
          <a:p>
            <a:pPr algn="just"/>
            <a:endParaRPr lang="en-US" sz="4400" dirty="0">
              <a:latin typeface="Garamond" panose="02020404030301010803" pitchFamily="18" charset="0"/>
            </a:endParaRPr>
          </a:p>
          <a:p>
            <a:pPr algn="just"/>
            <a:r>
              <a:rPr lang="en-US" sz="4400" b="1" dirty="0">
                <a:solidFill>
                  <a:srgbClr val="0070C0"/>
                </a:solidFill>
                <a:latin typeface="Garamond" panose="02020404030301010803" pitchFamily="18" charset="0"/>
              </a:rPr>
              <a:t>int </a:t>
            </a:r>
            <a:r>
              <a:rPr lang="en-US" sz="4400" b="1" dirty="0" err="1">
                <a:solidFill>
                  <a:srgbClr val="0070C0"/>
                </a:solidFill>
                <a:latin typeface="Garamond" panose="02020404030301010803" pitchFamily="18" charset="0"/>
              </a:rPr>
              <a:t>i</a:t>
            </a:r>
            <a:r>
              <a:rPr lang="en-US" sz="4400" b="1" dirty="0">
                <a:solidFill>
                  <a:srgbClr val="0070C0"/>
                </a:solidFill>
                <a:latin typeface="Garamond" panose="02020404030301010803" pitchFamily="18" charset="0"/>
              </a:rPr>
              <a:t>=10;</a:t>
            </a:r>
          </a:p>
          <a:p>
            <a:pPr algn="just"/>
            <a:r>
              <a:rPr lang="en-US" sz="4400" b="1" dirty="0">
                <a:solidFill>
                  <a:srgbClr val="0070C0"/>
                </a:solidFill>
                <a:latin typeface="Garamond" panose="02020404030301010803" pitchFamily="18" charset="0"/>
              </a:rPr>
              <a:t>Integer x=</a:t>
            </a:r>
            <a:r>
              <a:rPr lang="en-US" sz="4400" b="1" dirty="0" err="1">
                <a:solidFill>
                  <a:srgbClr val="0070C0"/>
                </a:solidFill>
                <a:latin typeface="Garamond" panose="02020404030301010803" pitchFamily="18" charset="0"/>
              </a:rPr>
              <a:t>i</a:t>
            </a:r>
            <a:r>
              <a:rPr lang="en-US" sz="4400" b="1" dirty="0">
                <a:solidFill>
                  <a:srgbClr val="0070C0"/>
                </a:solidFill>
                <a:latin typeface="Garamond" panose="02020404030301010803" pitchFamily="18" charset="0"/>
              </a:rPr>
              <a:t>;//boxing</a:t>
            </a:r>
          </a:p>
          <a:p>
            <a:pPr algn="just"/>
            <a:endParaRPr lang="en-US" sz="4400" dirty="0">
              <a:latin typeface="Garamond" panose="02020404030301010803" pitchFamily="18" charset="0"/>
            </a:endParaRPr>
          </a:p>
        </p:txBody>
      </p:sp>
    </p:spTree>
    <p:extLst>
      <p:ext uri="{BB962C8B-B14F-4D97-AF65-F5344CB8AC3E}">
        <p14:creationId xmlns:p14="http://schemas.microsoft.com/office/powerpoint/2010/main" val="309107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anim calcmode="lin" valueType="num">
                                      <p:cBhvr>
                                        <p:cTn id="1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1000"/>
                                        <p:tgtEl>
                                          <p:spTgt spid="5">
                                            <p:txEl>
                                              <p:pRg st="6" end="6"/>
                                            </p:txEl>
                                          </p:spTgt>
                                        </p:tgtEl>
                                      </p:cBhvr>
                                    </p:animEffect>
                                    <p:anim calcmode="lin" valueType="num">
                                      <p:cBhvr>
                                        <p:cTn id="1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1000"/>
                                        <p:tgtEl>
                                          <p:spTgt spid="5">
                                            <p:txEl>
                                              <p:pRg st="7" end="7"/>
                                            </p:txEl>
                                          </p:spTgt>
                                        </p:tgtEl>
                                      </p:cBhvr>
                                    </p:animEffect>
                                    <p:anim calcmode="lin" valueType="num">
                                      <p:cBhvr>
                                        <p:cTn id="2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EC329-C99E-59C2-AF7E-1F6C40F7623D}"/>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5895FA94-8AD6-2BCA-5E05-FE3B52496CF4}"/>
              </a:ext>
            </a:extLst>
          </p:cNvPr>
          <p:cNvSpPr/>
          <p:nvPr/>
        </p:nvSpPr>
        <p:spPr>
          <a:xfrm rot="5400000">
            <a:off x="-4094647" y="4094648"/>
            <a:ext cx="10287000" cy="2097705"/>
          </a:xfrm>
          <a:custGeom>
            <a:avLst/>
            <a:gdLst/>
            <a:ahLst/>
            <a:cxnLst/>
            <a:rect l="l" t="t" r="r" b="b"/>
            <a:pathLst>
              <a:path w="6997649" h="6997649">
                <a:moveTo>
                  <a:pt x="0" y="0"/>
                </a:moveTo>
                <a:lnTo>
                  <a:pt x="6997650" y="0"/>
                </a:lnTo>
                <a:lnTo>
                  <a:pt x="6997650" y="6997649"/>
                </a:lnTo>
                <a:lnTo>
                  <a:pt x="0" y="6997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5">
            <a:extLst>
              <a:ext uri="{FF2B5EF4-FFF2-40B4-BE49-F238E27FC236}">
                <a16:creationId xmlns:a16="http://schemas.microsoft.com/office/drawing/2014/main" id="{DE5A4EFE-C74B-CA6A-3215-00BDF1491D15}"/>
              </a:ext>
            </a:extLst>
          </p:cNvPr>
          <p:cNvGrpSpPr/>
          <p:nvPr/>
        </p:nvGrpSpPr>
        <p:grpSpPr>
          <a:xfrm>
            <a:off x="2819400" y="266700"/>
            <a:ext cx="14478000" cy="1316039"/>
            <a:chOff x="8135915" y="3122709"/>
            <a:chExt cx="8545217" cy="2196041"/>
          </a:xfrm>
        </p:grpSpPr>
        <p:grpSp>
          <p:nvGrpSpPr>
            <p:cNvPr id="22" name="Group 3">
              <a:extLst>
                <a:ext uri="{FF2B5EF4-FFF2-40B4-BE49-F238E27FC236}">
                  <a16:creationId xmlns:a16="http://schemas.microsoft.com/office/drawing/2014/main" id="{CB6B4AE5-D02D-09F5-84E9-0F800635344B}"/>
                </a:ext>
              </a:extLst>
            </p:cNvPr>
            <p:cNvGrpSpPr/>
            <p:nvPr/>
          </p:nvGrpSpPr>
          <p:grpSpPr>
            <a:xfrm>
              <a:off x="8437054" y="3122709"/>
              <a:ext cx="8244078" cy="2196041"/>
              <a:chOff x="0" y="0"/>
              <a:chExt cx="2171280" cy="578381"/>
            </a:xfrm>
          </p:grpSpPr>
          <p:sp>
            <p:nvSpPr>
              <p:cNvPr id="23" name="Freeform 4">
                <a:extLst>
                  <a:ext uri="{FF2B5EF4-FFF2-40B4-BE49-F238E27FC236}">
                    <a16:creationId xmlns:a16="http://schemas.microsoft.com/office/drawing/2014/main" id="{CDF4FE1E-0664-9A64-7ED0-D2B8D6D296F9}"/>
                  </a:ext>
                </a:extLst>
              </p:cNvPr>
              <p:cNvSpPr/>
              <p:nvPr/>
            </p:nvSpPr>
            <p:spPr>
              <a:xfrm>
                <a:off x="0" y="0"/>
                <a:ext cx="2171280" cy="578381"/>
              </a:xfrm>
              <a:custGeom>
                <a:avLst/>
                <a:gdLst/>
                <a:ahLst/>
                <a:cxnLst/>
                <a:rect l="l" t="t" r="r" b="b"/>
                <a:pathLst>
                  <a:path w="2171280" h="578381">
                    <a:moveTo>
                      <a:pt x="47894" y="0"/>
                    </a:moveTo>
                    <a:lnTo>
                      <a:pt x="2123386" y="0"/>
                    </a:lnTo>
                    <a:cubicBezTo>
                      <a:pt x="2136088" y="0"/>
                      <a:pt x="2148270" y="5046"/>
                      <a:pt x="2157252" y="14028"/>
                    </a:cubicBezTo>
                    <a:cubicBezTo>
                      <a:pt x="2166234" y="23009"/>
                      <a:pt x="2171280" y="35191"/>
                      <a:pt x="2171280" y="47894"/>
                    </a:cubicBezTo>
                    <a:lnTo>
                      <a:pt x="2171280" y="530488"/>
                    </a:lnTo>
                    <a:cubicBezTo>
                      <a:pt x="2171280" y="543190"/>
                      <a:pt x="2166234" y="555372"/>
                      <a:pt x="2157252" y="564353"/>
                    </a:cubicBezTo>
                    <a:cubicBezTo>
                      <a:pt x="2148270" y="573335"/>
                      <a:pt x="2136088" y="578381"/>
                      <a:pt x="2123386" y="578381"/>
                    </a:cubicBezTo>
                    <a:lnTo>
                      <a:pt x="47894" y="578381"/>
                    </a:lnTo>
                    <a:cubicBezTo>
                      <a:pt x="35191" y="578381"/>
                      <a:pt x="23009" y="573335"/>
                      <a:pt x="14028" y="564353"/>
                    </a:cubicBezTo>
                    <a:cubicBezTo>
                      <a:pt x="5046" y="555372"/>
                      <a:pt x="0" y="543190"/>
                      <a:pt x="0" y="530488"/>
                    </a:cubicBezTo>
                    <a:lnTo>
                      <a:pt x="0" y="47894"/>
                    </a:lnTo>
                    <a:cubicBezTo>
                      <a:pt x="0" y="35191"/>
                      <a:pt x="5046" y="23009"/>
                      <a:pt x="14028" y="14028"/>
                    </a:cubicBezTo>
                    <a:cubicBezTo>
                      <a:pt x="23009" y="5046"/>
                      <a:pt x="35191" y="0"/>
                      <a:pt x="47894" y="0"/>
                    </a:cubicBezTo>
                    <a:close/>
                  </a:path>
                </a:pathLst>
              </a:custGeom>
              <a:gradFill rotWithShape="1">
                <a:gsLst>
                  <a:gs pos="0">
                    <a:srgbClr val="C4D6FF">
                      <a:alpha val="100000"/>
                    </a:srgbClr>
                  </a:gs>
                  <a:gs pos="50000">
                    <a:srgbClr val="900F99">
                      <a:alpha val="100000"/>
                    </a:srgbClr>
                  </a:gs>
                  <a:gs pos="100000">
                    <a:srgbClr val="6F4AC8">
                      <a:alpha val="100000"/>
                    </a:srgbClr>
                  </a:gs>
                </a:gsLst>
                <a:lin ang="2700000"/>
              </a:gradFill>
            </p:spPr>
          </p:sp>
          <p:sp>
            <p:nvSpPr>
              <p:cNvPr id="24" name="TextBox 5">
                <a:extLst>
                  <a:ext uri="{FF2B5EF4-FFF2-40B4-BE49-F238E27FC236}">
                    <a16:creationId xmlns:a16="http://schemas.microsoft.com/office/drawing/2014/main" id="{D965A674-3FC1-B274-2124-B22041E4FCB6}"/>
                  </a:ext>
                </a:extLst>
              </p:cNvPr>
              <p:cNvSpPr txBox="1"/>
              <p:nvPr/>
            </p:nvSpPr>
            <p:spPr>
              <a:xfrm>
                <a:off x="0" y="-47625"/>
                <a:ext cx="2171280" cy="626006"/>
              </a:xfrm>
              <a:prstGeom prst="rect">
                <a:avLst/>
              </a:prstGeom>
            </p:spPr>
            <p:txBody>
              <a:bodyPr lIns="50800" tIns="50800" rIns="50800" bIns="50800" rtlCol="0" anchor="ctr"/>
              <a:lstStyle/>
              <a:p>
                <a:pPr algn="ctr">
                  <a:lnSpc>
                    <a:spcPts val="2659"/>
                  </a:lnSpc>
                </a:pPr>
                <a:endParaRPr/>
              </a:p>
            </p:txBody>
          </p:sp>
        </p:grpSp>
        <p:sp>
          <p:nvSpPr>
            <p:cNvPr id="25" name="TextBox 19">
              <a:extLst>
                <a:ext uri="{FF2B5EF4-FFF2-40B4-BE49-F238E27FC236}">
                  <a16:creationId xmlns:a16="http://schemas.microsoft.com/office/drawing/2014/main" id="{68A14142-F792-7EC0-F358-C7D0A2B9B4A3}"/>
                </a:ext>
              </a:extLst>
            </p:cNvPr>
            <p:cNvSpPr txBox="1"/>
            <p:nvPr/>
          </p:nvSpPr>
          <p:spPr>
            <a:xfrm>
              <a:off x="8135915" y="3368315"/>
              <a:ext cx="8244078" cy="1384523"/>
            </a:xfrm>
            <a:prstGeom prst="rect">
              <a:avLst/>
            </a:prstGeom>
          </p:spPr>
          <p:txBody>
            <a:bodyPr lIns="0" tIns="0" rIns="0" bIns="0" rtlCol="0" anchor="t">
              <a:spAutoFit/>
            </a:bodyPr>
            <a:lstStyle/>
            <a:p>
              <a:pPr algn="ctr">
                <a:lnSpc>
                  <a:spcPts val="6833"/>
                </a:lnSpc>
              </a:pPr>
              <a:r>
                <a:rPr lang="en-US" sz="4880" b="1" dirty="0">
                  <a:solidFill>
                    <a:srgbClr val="FFFFFF"/>
                  </a:solidFill>
                  <a:latin typeface="Garamond" panose="02020404030301010803" pitchFamily="18" charset="0"/>
                  <a:ea typeface="League Spartan"/>
                  <a:cs typeface="League Spartan"/>
                  <a:sym typeface="League Spartan"/>
                </a:rPr>
                <a:t>Integer Wrapper Class-Methods</a:t>
              </a:r>
            </a:p>
          </p:txBody>
        </p:sp>
      </p:grpSp>
      <p:grpSp>
        <p:nvGrpSpPr>
          <p:cNvPr id="41" name="Group 40">
            <a:extLst>
              <a:ext uri="{FF2B5EF4-FFF2-40B4-BE49-F238E27FC236}">
                <a16:creationId xmlns:a16="http://schemas.microsoft.com/office/drawing/2014/main" id="{D30FFBB8-0F85-5C2C-CE34-B0F2C6C5FDA7}"/>
              </a:ext>
            </a:extLst>
          </p:cNvPr>
          <p:cNvGrpSpPr/>
          <p:nvPr/>
        </p:nvGrpSpPr>
        <p:grpSpPr>
          <a:xfrm>
            <a:off x="8176441" y="9112259"/>
            <a:ext cx="1575000" cy="367200"/>
            <a:chOff x="8176441" y="9112259"/>
            <a:chExt cx="1575000" cy="367200"/>
          </a:xfrm>
        </p:grpSpPr>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0CCDB931-4C93-552C-C5A5-B690827B3D32}"/>
                    </a:ext>
                  </a:extLst>
                </p14:cNvPr>
                <p14:cNvContentPartPr/>
                <p14:nvPr/>
              </p14:nvContentPartPr>
              <p14:xfrm>
                <a:off x="8176441" y="9112259"/>
                <a:ext cx="33120" cy="19440"/>
              </p14:xfrm>
            </p:contentPart>
          </mc:Choice>
          <mc:Fallback xmlns="">
            <p:pic>
              <p:nvPicPr>
                <p:cNvPr id="36" name="Ink 35">
                  <a:extLst>
                    <a:ext uri="{FF2B5EF4-FFF2-40B4-BE49-F238E27FC236}">
                      <a16:creationId xmlns:a16="http://schemas.microsoft.com/office/drawing/2014/main" id="{C79EB86E-9415-4FA8-E4E1-4662CE367973}"/>
                    </a:ext>
                  </a:extLst>
                </p:cNvPr>
                <p:cNvPicPr/>
                <p:nvPr/>
              </p:nvPicPr>
              <p:blipFill>
                <a:blip r:embed="rId6"/>
                <a:stretch>
                  <a:fillRect/>
                </a:stretch>
              </p:blipFill>
              <p:spPr>
                <a:xfrm>
                  <a:off x="8170321" y="9106139"/>
                  <a:ext cx="4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A1DDEAF4-17FB-BCD5-BA88-6A64F6D762A5}"/>
                    </a:ext>
                  </a:extLst>
                </p14:cNvPr>
                <p14:cNvContentPartPr/>
                <p14:nvPr/>
              </p14:nvContentPartPr>
              <p14:xfrm>
                <a:off x="9739921" y="9476219"/>
                <a:ext cx="11520" cy="3240"/>
              </p14:xfrm>
            </p:contentPart>
          </mc:Choice>
          <mc:Fallback xmlns="">
            <p:pic>
              <p:nvPicPr>
                <p:cNvPr id="37" name="Ink 36">
                  <a:extLst>
                    <a:ext uri="{FF2B5EF4-FFF2-40B4-BE49-F238E27FC236}">
                      <a16:creationId xmlns:a16="http://schemas.microsoft.com/office/drawing/2014/main" id="{72697DC0-8053-9EEA-C036-8DBE04CAD9B1}"/>
                    </a:ext>
                  </a:extLst>
                </p:cNvPr>
                <p:cNvPicPr/>
                <p:nvPr/>
              </p:nvPicPr>
              <p:blipFill>
                <a:blip r:embed="rId8"/>
                <a:stretch>
                  <a:fillRect/>
                </a:stretch>
              </p:blipFill>
              <p:spPr>
                <a:xfrm>
                  <a:off x="9733801" y="9470099"/>
                  <a:ext cx="23760" cy="15480"/>
                </a:xfrm>
                <a:prstGeom prst="rect">
                  <a:avLst/>
                </a:prstGeom>
              </p:spPr>
            </p:pic>
          </mc:Fallback>
        </mc:AlternateContent>
      </p:grpSp>
      <p:sp>
        <p:nvSpPr>
          <p:cNvPr id="3" name="TextBox 2">
            <a:extLst>
              <a:ext uri="{FF2B5EF4-FFF2-40B4-BE49-F238E27FC236}">
                <a16:creationId xmlns:a16="http://schemas.microsoft.com/office/drawing/2014/main" id="{9F5A4454-6614-B593-F54B-4F16454CBB3A}"/>
              </a:ext>
            </a:extLst>
          </p:cNvPr>
          <p:cNvSpPr txBox="1"/>
          <p:nvPr/>
        </p:nvSpPr>
        <p:spPr>
          <a:xfrm>
            <a:off x="2852521" y="2066993"/>
            <a:ext cx="13866838" cy="4154984"/>
          </a:xfrm>
          <a:prstGeom prst="rect">
            <a:avLst/>
          </a:prstGeom>
          <a:noFill/>
        </p:spPr>
        <p:txBody>
          <a:bodyPr wrap="square">
            <a:spAutoFit/>
          </a:bodyPr>
          <a:lstStyle/>
          <a:p>
            <a:pPr algn="just"/>
            <a:r>
              <a:rPr lang="en-US" sz="4400" b="1" dirty="0">
                <a:latin typeface="Garamond" panose="02020404030301010803" pitchFamily="18" charset="0"/>
              </a:rPr>
              <a:t>The </a:t>
            </a:r>
            <a:r>
              <a:rPr lang="en-US" sz="4400" b="1" dirty="0" err="1">
                <a:latin typeface="Garamond" panose="02020404030301010803" pitchFamily="18" charset="0"/>
              </a:rPr>
              <a:t>parseInt</a:t>
            </a:r>
            <a:r>
              <a:rPr lang="en-US" sz="4400" b="1" dirty="0">
                <a:latin typeface="Garamond" panose="02020404030301010803" pitchFamily="18" charset="0"/>
              </a:rPr>
              <a:t>() method </a:t>
            </a:r>
            <a:r>
              <a:rPr lang="en-US" sz="4400" dirty="0">
                <a:latin typeface="Garamond" panose="02020404030301010803" pitchFamily="18" charset="0"/>
              </a:rPr>
              <a:t>in Java is used to change numbers that are written as text (strings) into actual numbers (integers) that the computer can understand and work with.</a:t>
            </a:r>
          </a:p>
          <a:p>
            <a:pPr algn="just"/>
            <a:r>
              <a:rPr lang="en-US" sz="4400" b="0" i="0" dirty="0">
                <a:solidFill>
                  <a:srgbClr val="333333"/>
                </a:solidFill>
                <a:effectLst/>
                <a:latin typeface="Montserrat" panose="00000500000000000000" pitchFamily="2" charset="0"/>
              </a:rPr>
              <a:t>public </a:t>
            </a:r>
            <a:r>
              <a:rPr lang="en-US" sz="4400" b="1" i="0" dirty="0">
                <a:solidFill>
                  <a:srgbClr val="006699"/>
                </a:solidFill>
                <a:effectLst/>
                <a:latin typeface="Montserrat" panose="00000500000000000000" pitchFamily="2" charset="0"/>
              </a:rPr>
              <a:t>static</a:t>
            </a:r>
            <a:r>
              <a:rPr lang="en-US" sz="4400" b="0" i="0" dirty="0">
                <a:solidFill>
                  <a:srgbClr val="333333"/>
                </a:solidFill>
                <a:effectLst/>
                <a:latin typeface="Montserrat" panose="00000500000000000000" pitchFamily="2" charset="0"/>
              </a:rPr>
              <a:t> </a:t>
            </a:r>
            <a:r>
              <a:rPr lang="en-US" sz="4400" b="1" i="0" dirty="0">
                <a:solidFill>
                  <a:srgbClr val="006699"/>
                </a:solidFill>
                <a:effectLst/>
                <a:latin typeface="Montserrat" panose="00000500000000000000" pitchFamily="2" charset="0"/>
              </a:rPr>
              <a:t>int</a:t>
            </a:r>
            <a:r>
              <a:rPr lang="en-US" sz="4400" b="0" i="0" dirty="0">
                <a:solidFill>
                  <a:srgbClr val="333333"/>
                </a:solidFill>
                <a:effectLst/>
                <a:latin typeface="Montserrat" panose="00000500000000000000" pitchFamily="2" charset="0"/>
              </a:rPr>
              <a:t> </a:t>
            </a:r>
            <a:r>
              <a:rPr lang="en-US" sz="4400" b="0" i="0" dirty="0" err="1">
                <a:solidFill>
                  <a:srgbClr val="333333"/>
                </a:solidFill>
                <a:effectLst/>
                <a:latin typeface="Montserrat" panose="00000500000000000000" pitchFamily="2" charset="0"/>
              </a:rPr>
              <a:t>parseInt</a:t>
            </a:r>
            <a:r>
              <a:rPr lang="en-US" sz="4400" b="0" i="0" dirty="0">
                <a:solidFill>
                  <a:srgbClr val="333333"/>
                </a:solidFill>
                <a:effectLst/>
                <a:latin typeface="Montserrat" panose="00000500000000000000" pitchFamily="2" charset="0"/>
              </a:rPr>
              <a:t> (String s)    </a:t>
            </a:r>
          </a:p>
          <a:p>
            <a:pPr algn="just"/>
            <a:r>
              <a:rPr lang="en-IN" sz="4400" b="0" i="0" dirty="0">
                <a:solidFill>
                  <a:srgbClr val="333333"/>
                </a:solidFill>
                <a:effectLst/>
                <a:latin typeface="Montserrat" panose="00000500000000000000" pitchFamily="2" charset="0"/>
              </a:rPr>
              <a:t>public </a:t>
            </a:r>
            <a:r>
              <a:rPr lang="en-IN" sz="4400" b="1" i="0" dirty="0">
                <a:solidFill>
                  <a:srgbClr val="006699"/>
                </a:solidFill>
                <a:effectLst/>
                <a:latin typeface="Montserrat" panose="00000500000000000000" pitchFamily="2" charset="0"/>
              </a:rPr>
              <a:t>static</a:t>
            </a:r>
            <a:r>
              <a:rPr lang="en-IN" sz="4400" b="0" i="0" dirty="0">
                <a:solidFill>
                  <a:srgbClr val="333333"/>
                </a:solidFill>
                <a:effectLst/>
                <a:latin typeface="Montserrat" panose="00000500000000000000" pitchFamily="2" charset="0"/>
              </a:rPr>
              <a:t> </a:t>
            </a:r>
            <a:r>
              <a:rPr lang="en-IN" sz="4400" b="1" i="0" dirty="0">
                <a:solidFill>
                  <a:srgbClr val="006699"/>
                </a:solidFill>
                <a:effectLst/>
                <a:latin typeface="Montserrat" panose="00000500000000000000" pitchFamily="2" charset="0"/>
              </a:rPr>
              <a:t>int</a:t>
            </a:r>
            <a:r>
              <a:rPr lang="en-IN" sz="4400" b="0" i="0" dirty="0">
                <a:solidFill>
                  <a:srgbClr val="333333"/>
                </a:solidFill>
                <a:effectLst/>
                <a:latin typeface="Montserrat" panose="00000500000000000000" pitchFamily="2" charset="0"/>
              </a:rPr>
              <a:t> </a:t>
            </a:r>
            <a:r>
              <a:rPr lang="en-IN" sz="4400" b="0" i="0" dirty="0" err="1">
                <a:solidFill>
                  <a:srgbClr val="333333"/>
                </a:solidFill>
                <a:effectLst/>
                <a:latin typeface="Montserrat" panose="00000500000000000000" pitchFamily="2" charset="0"/>
              </a:rPr>
              <a:t>parseInt</a:t>
            </a:r>
            <a:r>
              <a:rPr lang="en-IN" sz="4400" b="0" i="0" dirty="0">
                <a:solidFill>
                  <a:srgbClr val="333333"/>
                </a:solidFill>
                <a:effectLst/>
                <a:latin typeface="Montserrat" panose="00000500000000000000" pitchFamily="2" charset="0"/>
              </a:rPr>
              <a:t> (String s, </a:t>
            </a:r>
            <a:r>
              <a:rPr lang="en-IN" sz="4400" b="1" i="0" dirty="0">
                <a:solidFill>
                  <a:srgbClr val="006699"/>
                </a:solidFill>
                <a:effectLst/>
                <a:latin typeface="Montserrat" panose="00000500000000000000" pitchFamily="2" charset="0"/>
              </a:rPr>
              <a:t>int</a:t>
            </a:r>
            <a:r>
              <a:rPr lang="en-IN" sz="4400" b="0" i="0" dirty="0">
                <a:solidFill>
                  <a:srgbClr val="333333"/>
                </a:solidFill>
                <a:effectLst/>
                <a:latin typeface="Montserrat" panose="00000500000000000000" pitchFamily="2" charset="0"/>
              </a:rPr>
              <a:t> radix)    </a:t>
            </a:r>
          </a:p>
          <a:p>
            <a:pPr algn="just"/>
            <a:endParaRPr lang="en-IN" sz="4400" dirty="0">
              <a:latin typeface="Garamond" panose="02020404030301010803" pitchFamily="18" charset="0"/>
            </a:endParaRPr>
          </a:p>
        </p:txBody>
      </p:sp>
      <p:sp>
        <p:nvSpPr>
          <p:cNvPr id="8" name="TextBox 7">
            <a:extLst>
              <a:ext uri="{FF2B5EF4-FFF2-40B4-BE49-F238E27FC236}">
                <a16:creationId xmlns:a16="http://schemas.microsoft.com/office/drawing/2014/main" id="{206BB874-269D-6AF2-509B-A12A78AB9558}"/>
              </a:ext>
            </a:extLst>
          </p:cNvPr>
          <p:cNvSpPr txBox="1"/>
          <p:nvPr/>
        </p:nvSpPr>
        <p:spPr>
          <a:xfrm>
            <a:off x="2667000" y="5942160"/>
            <a:ext cx="13214159" cy="3170099"/>
          </a:xfrm>
          <a:prstGeom prst="rect">
            <a:avLst/>
          </a:prstGeom>
          <a:noFill/>
        </p:spPr>
        <p:txBody>
          <a:bodyPr wrap="square">
            <a:spAutoFit/>
          </a:bodyPr>
          <a:lstStyle/>
          <a:p>
            <a:pPr algn="l"/>
            <a:r>
              <a:rPr lang="en-US" sz="4000" b="0" i="0" dirty="0">
                <a:solidFill>
                  <a:srgbClr val="333333"/>
                </a:solidFill>
                <a:effectLst/>
                <a:latin typeface="Garamond" panose="02020404030301010803" pitchFamily="18" charset="0"/>
              </a:rPr>
              <a:t> String str = "149";  </a:t>
            </a:r>
          </a:p>
          <a:p>
            <a:pPr algn="l"/>
            <a:r>
              <a:rPr lang="en-US" sz="4000" b="0" i="0" dirty="0">
                <a:solidFill>
                  <a:srgbClr val="333333"/>
                </a:solidFill>
                <a:effectLst/>
                <a:latin typeface="Garamond" panose="02020404030301010803" pitchFamily="18" charset="0"/>
              </a:rPr>
              <a:t> int num = </a:t>
            </a:r>
            <a:r>
              <a:rPr lang="en-US" sz="4000" b="0" i="0" dirty="0" err="1">
                <a:solidFill>
                  <a:srgbClr val="333333"/>
                </a:solidFill>
                <a:effectLst/>
                <a:latin typeface="Garamond" panose="02020404030301010803" pitchFamily="18" charset="0"/>
              </a:rPr>
              <a:t>Integer.parseInt</a:t>
            </a:r>
            <a:r>
              <a:rPr lang="en-US" sz="4000" b="0" i="0" dirty="0">
                <a:solidFill>
                  <a:srgbClr val="333333"/>
                </a:solidFill>
                <a:effectLst/>
                <a:latin typeface="Garamond" panose="02020404030301010803" pitchFamily="18" charset="0"/>
              </a:rPr>
              <a:t>(str);  </a:t>
            </a:r>
          </a:p>
          <a:p>
            <a:r>
              <a:rPr lang="en-US" sz="4000" b="0" i="0" dirty="0">
                <a:solidFill>
                  <a:srgbClr val="333333"/>
                </a:solidFill>
                <a:effectLst/>
                <a:latin typeface="Garamond" panose="02020404030301010803" pitchFamily="18" charset="0"/>
              </a:rPr>
              <a:t> int num1 = </a:t>
            </a:r>
            <a:r>
              <a:rPr lang="en-US" sz="4000" b="0" i="0" dirty="0" err="1">
                <a:solidFill>
                  <a:srgbClr val="333333"/>
                </a:solidFill>
                <a:effectLst/>
                <a:latin typeface="Garamond" panose="02020404030301010803" pitchFamily="18" charset="0"/>
              </a:rPr>
              <a:t>Integer.parseInt</a:t>
            </a:r>
            <a:r>
              <a:rPr lang="en-US" sz="4000" b="0" i="0" dirty="0">
                <a:solidFill>
                  <a:srgbClr val="333333"/>
                </a:solidFill>
                <a:effectLst/>
                <a:latin typeface="Garamond" panose="02020404030301010803" pitchFamily="18" charset="0"/>
              </a:rPr>
              <a:t>(str,16);  </a:t>
            </a:r>
          </a:p>
          <a:p>
            <a:pPr algn="l"/>
            <a:r>
              <a:rPr lang="en-US" sz="4000" b="0" i="0" dirty="0">
                <a:solidFill>
                  <a:srgbClr val="333333"/>
                </a:solidFill>
                <a:effectLst/>
                <a:latin typeface="Garamond" panose="02020404030301010803" pitchFamily="18" charset="0"/>
              </a:rPr>
              <a:t> System.out.println(num + 3); // This will print 152</a:t>
            </a:r>
          </a:p>
          <a:p>
            <a:pPr algn="l"/>
            <a:r>
              <a:rPr lang="en-US" sz="4000" b="0" i="0" dirty="0">
                <a:solidFill>
                  <a:srgbClr val="333333"/>
                </a:solidFill>
                <a:effectLst/>
                <a:latin typeface="Garamond" panose="02020404030301010803" pitchFamily="18" charset="0"/>
              </a:rPr>
              <a:t>System.out.println(num1); //329</a:t>
            </a:r>
          </a:p>
        </p:txBody>
      </p:sp>
    </p:spTree>
    <p:extLst>
      <p:ext uri="{BB962C8B-B14F-4D97-AF65-F5344CB8AC3E}">
        <p14:creationId xmlns:p14="http://schemas.microsoft.com/office/powerpoint/2010/main" val="195498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3934</TotalTime>
  <Words>2756</Words>
  <Application>Microsoft Office PowerPoint</Application>
  <PresentationFormat>Custom</PresentationFormat>
  <Paragraphs>434</Paragraphs>
  <Slides>69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Garamond</vt:lpstr>
      <vt:lpstr>League Spartan</vt:lpstr>
      <vt:lpstr>Calibri</vt:lpstr>
      <vt:lpstr>Arial</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1</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1</vt:lpstr>
      <vt:lpstr>Problem Statement 1</vt:lpstr>
      <vt:lpstr>Solution</vt:lpstr>
      <vt:lpstr>Problem Statement 2</vt:lpstr>
      <vt:lpstr>Problem Statement 2</vt:lpstr>
      <vt:lpstr>PowerPoint Presentation</vt:lpstr>
      <vt:lpstr>Problem Statement 2</vt:lpstr>
      <vt:lpstr>Problem Statement 2</vt:lpstr>
      <vt:lpstr>Solution</vt:lpstr>
      <vt:lpstr>Problem Statement 4</vt:lpstr>
      <vt:lpstr>Problem Statement 3</vt:lpstr>
      <vt:lpstr>Solution</vt:lpstr>
      <vt:lpstr>Problem Statement 4</vt:lpstr>
      <vt:lpstr>Problem Statement 4</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Gradient Technology Presentation</dc:title>
  <dc:creator>Sorna Shanthi D</dc:creator>
  <cp:lastModifiedBy>SornaShanthi Dhinakaran</cp:lastModifiedBy>
  <cp:revision>38</cp:revision>
  <dcterms:created xsi:type="dcterms:W3CDTF">2006-08-16T00:00:00Z</dcterms:created>
  <dcterms:modified xsi:type="dcterms:W3CDTF">2024-12-31T09:26:05Z</dcterms:modified>
  <dc:identifier>DAGYfUb9wGI</dc:identifier>
</cp:coreProperties>
</file>